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5D27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09416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5D27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5D27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54800" y="5918200"/>
            <a:ext cx="2489200" cy="939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5620" y="1638300"/>
            <a:ext cx="811275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rgbClr val="5D277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6614" y="2519172"/>
            <a:ext cx="6192520" cy="265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09416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8601" y="4303927"/>
            <a:ext cx="2505397" cy="2554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7700" y="1054100"/>
            <a:ext cx="5384800" cy="6985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5600" y="2082800"/>
            <a:ext cx="6019800" cy="6985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3400" y="3111500"/>
            <a:ext cx="5588000" cy="6985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5100" y="4140200"/>
            <a:ext cx="3860800" cy="6985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57200" y="876300"/>
            <a:ext cx="7092315" cy="55626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155700" marR="5080" indent="-13970">
              <a:lnSpc>
                <a:spcPts val="8100"/>
              </a:lnSpc>
              <a:spcBef>
                <a:spcPts val="120"/>
              </a:spcBef>
            </a:pPr>
            <a:r>
              <a:rPr dirty="0" sz="6500">
                <a:solidFill>
                  <a:srgbClr val="FFD479"/>
                </a:solidFill>
                <a:latin typeface="Calibri"/>
                <a:cs typeface="Calibri"/>
              </a:rPr>
              <a:t>EL</a:t>
            </a:r>
            <a:r>
              <a:rPr dirty="0" sz="6500" spc="-200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300">
                <a:solidFill>
                  <a:srgbClr val="FFD479"/>
                </a:solidFill>
                <a:latin typeface="Calibri"/>
                <a:cs typeface="Calibri"/>
              </a:rPr>
              <a:t>TRABAJO</a:t>
            </a:r>
            <a:r>
              <a:rPr dirty="0" sz="6500" spc="-195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-25">
                <a:solidFill>
                  <a:srgbClr val="FFD479"/>
                </a:solidFill>
                <a:latin typeface="Calibri"/>
                <a:cs typeface="Calibri"/>
              </a:rPr>
              <a:t>DE </a:t>
            </a:r>
            <a:r>
              <a:rPr dirty="0" sz="6500" spc="55">
                <a:solidFill>
                  <a:srgbClr val="FFD479"/>
                </a:solidFill>
                <a:latin typeface="Calibri"/>
                <a:cs typeface="Calibri"/>
              </a:rPr>
              <a:t>LOS</a:t>
            </a:r>
            <a:r>
              <a:rPr dirty="0" sz="6500" spc="-155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185">
                <a:solidFill>
                  <a:srgbClr val="FFD479"/>
                </a:solidFill>
                <a:latin typeface="Calibri"/>
                <a:cs typeface="Calibri"/>
              </a:rPr>
              <a:t>ANCIANOS</a:t>
            </a:r>
            <a:r>
              <a:rPr dirty="0" sz="6500" spc="-150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580">
                <a:solidFill>
                  <a:srgbClr val="FFD479"/>
                </a:solidFill>
                <a:latin typeface="Calibri"/>
                <a:cs typeface="Calibri"/>
              </a:rPr>
              <a:t>Y </a:t>
            </a:r>
            <a:r>
              <a:rPr dirty="0" sz="6500" spc="-90">
                <a:solidFill>
                  <a:srgbClr val="FFD479"/>
                </a:solidFill>
                <a:latin typeface="Calibri"/>
                <a:cs typeface="Calibri"/>
              </a:rPr>
              <a:t>SU</a:t>
            </a:r>
            <a:r>
              <a:rPr dirty="0" sz="6500" spc="-215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170">
                <a:solidFill>
                  <a:srgbClr val="FFD479"/>
                </a:solidFill>
                <a:latin typeface="Calibri"/>
                <a:cs typeface="Calibri"/>
              </a:rPr>
              <a:t>CUIDADO</a:t>
            </a:r>
            <a:r>
              <a:rPr dirty="0" sz="6500" spc="-215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-25">
                <a:solidFill>
                  <a:srgbClr val="FFD479"/>
                </a:solidFill>
                <a:latin typeface="Calibri"/>
                <a:cs typeface="Calibri"/>
              </a:rPr>
              <a:t>DE </a:t>
            </a:r>
            <a:r>
              <a:rPr dirty="0" sz="6500" spc="315">
                <a:solidFill>
                  <a:srgbClr val="FFD479"/>
                </a:solidFill>
                <a:latin typeface="Calibri"/>
                <a:cs typeface="Calibri"/>
              </a:rPr>
              <a:t>LA</a:t>
            </a:r>
            <a:r>
              <a:rPr dirty="0" sz="6500" spc="-165">
                <a:solidFill>
                  <a:srgbClr val="FFD479"/>
                </a:solidFill>
                <a:latin typeface="Calibri"/>
                <a:cs typeface="Calibri"/>
              </a:rPr>
              <a:t> </a:t>
            </a:r>
            <a:r>
              <a:rPr dirty="0" sz="6500" spc="135">
                <a:solidFill>
                  <a:srgbClr val="FFD479"/>
                </a:solidFill>
                <a:latin typeface="Calibri"/>
                <a:cs typeface="Calibri"/>
              </a:rPr>
              <a:t>IGLESIA</a:t>
            </a:r>
            <a:endParaRPr sz="6500">
              <a:latin typeface="Calibri"/>
              <a:cs typeface="Calibri"/>
            </a:endParaRPr>
          </a:p>
          <a:p>
            <a:pPr marL="12700">
              <a:lnSpc>
                <a:spcPts val="5000"/>
              </a:lnSpc>
              <a:spcBef>
                <a:spcPts val="1180"/>
              </a:spcBef>
            </a:pPr>
            <a:r>
              <a:rPr dirty="0" sz="4500" b="1" i="1">
                <a:solidFill>
                  <a:srgbClr val="009193"/>
                </a:solidFill>
                <a:latin typeface="Times New Roman"/>
                <a:cs typeface="Times New Roman"/>
              </a:rPr>
              <a:t>Módulo</a:t>
            </a:r>
            <a:r>
              <a:rPr dirty="0" sz="4500" spc="-75" b="1" i="1">
                <a:solidFill>
                  <a:srgbClr val="009193"/>
                </a:solidFill>
                <a:latin typeface="Times New Roman"/>
                <a:cs typeface="Times New Roman"/>
              </a:rPr>
              <a:t> </a:t>
            </a:r>
            <a:r>
              <a:rPr dirty="0" sz="4500" spc="105" b="1" i="1">
                <a:solidFill>
                  <a:srgbClr val="009193"/>
                </a:solidFill>
                <a:latin typeface="Times New Roman"/>
                <a:cs typeface="Times New Roman"/>
              </a:rPr>
              <a:t>2</a:t>
            </a:r>
            <a:endParaRPr sz="4500">
              <a:latin typeface="Times New Roman"/>
              <a:cs typeface="Times New Roman"/>
            </a:endParaRPr>
          </a:p>
          <a:p>
            <a:pPr marL="1544320">
              <a:lnSpc>
                <a:spcPts val="5000"/>
              </a:lnSpc>
            </a:pPr>
            <a:r>
              <a:rPr dirty="0" sz="4500" spc="-114" b="1" i="1">
                <a:solidFill>
                  <a:srgbClr val="009193"/>
                </a:solidFill>
                <a:latin typeface="Times New Roman"/>
                <a:cs typeface="Times New Roman"/>
              </a:rPr>
              <a:t>Sección</a:t>
            </a:r>
            <a:r>
              <a:rPr dirty="0" sz="4500" spc="-130" b="1" i="1">
                <a:solidFill>
                  <a:srgbClr val="009193"/>
                </a:solidFill>
                <a:latin typeface="Times New Roman"/>
                <a:cs typeface="Times New Roman"/>
              </a:rPr>
              <a:t> </a:t>
            </a:r>
            <a:r>
              <a:rPr dirty="0" sz="4500" spc="850" b="1" i="1">
                <a:solidFill>
                  <a:srgbClr val="009193"/>
                </a:solidFill>
                <a:latin typeface="Times New Roman"/>
                <a:cs typeface="Times New Roman"/>
              </a:rPr>
              <a:t>A</a:t>
            </a:r>
            <a:endParaRPr sz="45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777383" y="2018109"/>
            <a:ext cx="4366895" cy="4839970"/>
            <a:chOff x="4777383" y="2018109"/>
            <a:chExt cx="4366895" cy="483997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4391" y="2018109"/>
              <a:ext cx="2589608" cy="483988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777371" y="6232931"/>
              <a:ext cx="1759585" cy="535940"/>
            </a:xfrm>
            <a:custGeom>
              <a:avLst/>
              <a:gdLst/>
              <a:ahLst/>
              <a:cxnLst/>
              <a:rect l="l" t="t" r="r" b="b"/>
              <a:pathLst>
                <a:path w="1759584" h="535940">
                  <a:moveTo>
                    <a:pt x="1759153" y="68491"/>
                  </a:moveTo>
                  <a:lnTo>
                    <a:pt x="1754670" y="42697"/>
                  </a:lnTo>
                  <a:lnTo>
                    <a:pt x="1742109" y="20828"/>
                  </a:lnTo>
                  <a:lnTo>
                    <a:pt x="1722843" y="5664"/>
                  </a:lnTo>
                  <a:lnTo>
                    <a:pt x="1698231" y="0"/>
                  </a:lnTo>
                  <a:lnTo>
                    <a:pt x="68897" y="0"/>
                  </a:lnTo>
                  <a:lnTo>
                    <a:pt x="43040" y="5664"/>
                  </a:lnTo>
                  <a:lnTo>
                    <a:pt x="21031" y="20828"/>
                  </a:lnTo>
                  <a:lnTo>
                    <a:pt x="5740" y="42697"/>
                  </a:lnTo>
                  <a:lnTo>
                    <a:pt x="0" y="68491"/>
                  </a:lnTo>
                  <a:lnTo>
                    <a:pt x="4127" y="475538"/>
                  </a:lnTo>
                  <a:lnTo>
                    <a:pt x="9207" y="500037"/>
                  </a:lnTo>
                  <a:lnTo>
                    <a:pt x="23088" y="519074"/>
                  </a:lnTo>
                  <a:lnTo>
                    <a:pt x="43688" y="531393"/>
                  </a:lnTo>
                  <a:lnTo>
                    <a:pt x="68897" y="535774"/>
                  </a:lnTo>
                  <a:lnTo>
                    <a:pt x="1698231" y="535774"/>
                  </a:lnTo>
                  <a:lnTo>
                    <a:pt x="1722843" y="531393"/>
                  </a:lnTo>
                  <a:lnTo>
                    <a:pt x="1742109" y="519074"/>
                  </a:lnTo>
                  <a:lnTo>
                    <a:pt x="1754670" y="500037"/>
                  </a:lnTo>
                  <a:lnTo>
                    <a:pt x="1759153" y="475538"/>
                  </a:lnTo>
                  <a:lnTo>
                    <a:pt x="1759153" y="68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319439" y="6392676"/>
            <a:ext cx="1198245" cy="320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dirty="0" sz="950" b="1" i="1">
                <a:solidFill>
                  <a:srgbClr val="797979"/>
                </a:solidFill>
                <a:latin typeface="Times New Roman"/>
                <a:cs typeface="Times New Roman"/>
              </a:rPr>
              <a:t>General</a:t>
            </a:r>
            <a:r>
              <a:rPr dirty="0" sz="950" spc="30" b="1" i="1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950" spc="-10" b="1" i="1">
                <a:solidFill>
                  <a:srgbClr val="797979"/>
                </a:solidFill>
                <a:latin typeface="Times New Roman"/>
                <a:cs typeface="Times New Roman"/>
              </a:rPr>
              <a:t>Conference</a:t>
            </a:r>
            <a:r>
              <a:rPr dirty="0" sz="950" spc="-10" b="1" i="1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950" b="1" i="1">
                <a:solidFill>
                  <a:srgbClr val="797979"/>
                </a:solidFill>
                <a:latin typeface="Times New Roman"/>
                <a:cs typeface="Times New Roman"/>
              </a:rPr>
              <a:t>Ministerial</a:t>
            </a:r>
            <a:r>
              <a:rPr dirty="0" sz="950" spc="5" b="1" i="1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950" spc="-10" b="1" i="1">
                <a:solidFill>
                  <a:srgbClr val="797979"/>
                </a:solidFill>
                <a:latin typeface="Times New Roman"/>
                <a:cs typeface="Times New Roman"/>
              </a:rPr>
              <a:t>Association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77383" y="6264175"/>
            <a:ext cx="554756" cy="454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55097" y="1151149"/>
            <a:ext cx="6850380" cy="468439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58775" marR="5080" indent="-346710">
              <a:lnSpc>
                <a:spcPct val="96100"/>
              </a:lnSpc>
              <a:spcBef>
                <a:spcPts val="280"/>
              </a:spcBef>
              <a:buClr>
                <a:srgbClr val="000000"/>
              </a:buClr>
              <a:buFont typeface="Arial"/>
              <a:buChar char="•"/>
              <a:tabLst>
                <a:tab pos="358775" algn="l"/>
                <a:tab pos="359410" algn="l"/>
              </a:tabLst>
            </a:pP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“Pasé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junto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campo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hombre</a:t>
            </a:r>
            <a:r>
              <a:rPr dirty="0" sz="355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perezoso,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junto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viña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hombre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falto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entendimiento;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he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aquí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55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toda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ella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habían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crecido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los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espinos,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ortigas</a:t>
            </a:r>
            <a:r>
              <a:rPr dirty="0" sz="355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habían</a:t>
            </a:r>
            <a:r>
              <a:rPr dirty="0" sz="355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ya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cubierto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faz, y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5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cerca </a:t>
            </a:r>
            <a:r>
              <a:rPr dirty="0" sz="3550" spc="-25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piedra</a:t>
            </a:r>
            <a:r>
              <a:rPr dirty="0" sz="355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estaba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i="1">
                <a:solidFill>
                  <a:srgbClr val="094167"/>
                </a:solidFill>
                <a:latin typeface="Trebuchet MS"/>
                <a:cs typeface="Trebuchet MS"/>
              </a:rPr>
              <a:t>ya</a:t>
            </a:r>
            <a:r>
              <a:rPr dirty="0" sz="3550" spc="-10" i="1">
                <a:solidFill>
                  <a:srgbClr val="094167"/>
                </a:solidFill>
                <a:latin typeface="Trebuchet MS"/>
                <a:cs typeface="Trebuchet MS"/>
              </a:rPr>
              <a:t> destruída”. </a:t>
            </a:r>
            <a:r>
              <a:rPr dirty="0" sz="3250" i="1">
                <a:solidFill>
                  <a:srgbClr val="FF0000"/>
                </a:solidFill>
                <a:latin typeface="Trebuchet MS"/>
                <a:cs typeface="Trebuchet MS"/>
              </a:rPr>
              <a:t>Proverbios</a:t>
            </a:r>
            <a:r>
              <a:rPr dirty="0" sz="3250" spc="-13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250" spc="-25" i="1">
                <a:solidFill>
                  <a:srgbClr val="FF0000"/>
                </a:solidFill>
                <a:latin typeface="Trebuchet MS"/>
                <a:cs typeface="Trebuchet MS"/>
              </a:rPr>
              <a:t>24:30-</a:t>
            </a:r>
            <a:r>
              <a:rPr dirty="0" sz="3250" spc="-35" i="1">
                <a:solidFill>
                  <a:srgbClr val="FF0000"/>
                </a:solidFill>
                <a:latin typeface="Trebuchet MS"/>
                <a:cs typeface="Trebuchet MS"/>
              </a:rPr>
              <a:t>31</a:t>
            </a:r>
            <a:endParaRPr sz="3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56245" y="1333500"/>
            <a:ext cx="6060440" cy="401320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521334" marR="5080" indent="-509270">
              <a:lnSpc>
                <a:spcPts val="52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  <a:tabLst>
                <a:tab pos="521334" algn="l"/>
                <a:tab pos="521970" algn="l"/>
                <a:tab pos="1176655" algn="l"/>
              </a:tabLst>
            </a:pP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“En</a:t>
            </a:r>
            <a:r>
              <a:rPr dirty="0" sz="45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lo</a:t>
            </a:r>
            <a:r>
              <a:rPr dirty="0" sz="45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45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spc="-10" i="1">
                <a:solidFill>
                  <a:srgbClr val="094167"/>
                </a:solidFill>
                <a:latin typeface="Trebuchet MS"/>
                <a:cs typeface="Trebuchet MS"/>
              </a:rPr>
              <a:t>requiere</a:t>
            </a:r>
            <a:r>
              <a:rPr dirty="0" sz="45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diligencia,</a:t>
            </a:r>
            <a:r>
              <a:rPr dirty="0" sz="4500" spc="-25" i="1">
                <a:solidFill>
                  <a:srgbClr val="094167"/>
                </a:solidFill>
                <a:latin typeface="Trebuchet MS"/>
                <a:cs typeface="Trebuchet MS"/>
              </a:rPr>
              <a:t> no 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perezosos;</a:t>
            </a:r>
            <a:r>
              <a:rPr dirty="0" sz="4500" spc="-4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spc="-10" i="1">
                <a:solidFill>
                  <a:srgbClr val="094167"/>
                </a:solidFill>
                <a:latin typeface="Trebuchet MS"/>
                <a:cs typeface="Trebuchet MS"/>
              </a:rPr>
              <a:t>fervientes 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45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espíritu,</a:t>
            </a:r>
            <a:r>
              <a:rPr dirty="0" sz="45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500" spc="-10" i="1">
                <a:solidFill>
                  <a:srgbClr val="094167"/>
                </a:solidFill>
                <a:latin typeface="Trebuchet MS"/>
                <a:cs typeface="Trebuchet MS"/>
              </a:rPr>
              <a:t>sirviendo </a:t>
            </a:r>
            <a:r>
              <a:rPr dirty="0" sz="4500" spc="-25" i="1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45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4500" spc="-10" i="1">
                <a:solidFill>
                  <a:srgbClr val="094167"/>
                </a:solidFill>
                <a:latin typeface="Trebuchet MS"/>
                <a:cs typeface="Trebuchet MS"/>
              </a:rPr>
              <a:t>Señor”.</a:t>
            </a:r>
            <a:endParaRPr sz="4500">
              <a:latin typeface="Trebuchet MS"/>
              <a:cs typeface="Trebuchet MS"/>
            </a:endParaRPr>
          </a:p>
          <a:p>
            <a:pPr marL="457834">
              <a:lnSpc>
                <a:spcPts val="5060"/>
              </a:lnSpc>
            </a:pPr>
            <a:r>
              <a:rPr dirty="0" sz="4500" i="1">
                <a:solidFill>
                  <a:srgbClr val="FF0000"/>
                </a:solidFill>
                <a:latin typeface="Trebuchet MS"/>
                <a:cs typeface="Trebuchet MS"/>
              </a:rPr>
              <a:t>Romanos</a:t>
            </a:r>
            <a:r>
              <a:rPr dirty="0" sz="4500" spc="-1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4500" spc="-10" i="1">
                <a:solidFill>
                  <a:srgbClr val="FF0000"/>
                </a:solidFill>
                <a:latin typeface="Trebuchet MS"/>
                <a:cs typeface="Trebuchet MS"/>
              </a:rPr>
              <a:t>12:11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4300" y="1676400"/>
            <a:ext cx="5727700" cy="5715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209800" y="2540000"/>
            <a:ext cx="4470400" cy="1168400"/>
            <a:chOff x="2209800" y="2540000"/>
            <a:chExt cx="4470400" cy="116840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800" y="2540000"/>
              <a:ext cx="3962400" cy="5588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9800" y="3136900"/>
              <a:ext cx="4470400" cy="57150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09800" y="3886200"/>
            <a:ext cx="3606800" cy="6858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7100" y="4660900"/>
            <a:ext cx="1384300" cy="5207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6500" y="4622800"/>
            <a:ext cx="1257300" cy="55880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346200" y="1511300"/>
            <a:ext cx="5749925" cy="3733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850900" marR="5080" indent="-838200">
              <a:lnSpc>
                <a:spcPts val="5800"/>
              </a:lnSpc>
              <a:spcBef>
                <a:spcPts val="400"/>
              </a:spcBef>
              <a:tabLst>
                <a:tab pos="789940" algn="l"/>
              </a:tabLst>
            </a:pPr>
            <a:r>
              <a:rPr dirty="0" sz="5000" spc="-25" b="1">
                <a:solidFill>
                  <a:srgbClr val="5D2779"/>
                </a:solidFill>
                <a:latin typeface="Trebuchet MS"/>
                <a:cs typeface="Trebuchet MS"/>
              </a:rPr>
              <a:t>II.</a:t>
            </a:r>
            <a:r>
              <a:rPr dirty="0" sz="5000" b="1">
                <a:solidFill>
                  <a:srgbClr val="5D2779"/>
                </a:solidFill>
                <a:latin typeface="Trebuchet MS"/>
                <a:cs typeface="Trebuchet MS"/>
              </a:rPr>
              <a:t>	Los</a:t>
            </a:r>
            <a:r>
              <a:rPr dirty="0" sz="5000" spc="-35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5000" b="1">
                <a:solidFill>
                  <a:srgbClr val="5D2779"/>
                </a:solidFill>
                <a:latin typeface="Trebuchet MS"/>
                <a:cs typeface="Trebuchet MS"/>
              </a:rPr>
              <a:t>ancianos</a:t>
            </a:r>
            <a:r>
              <a:rPr dirty="0" sz="5000" spc="-2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5000" spc="-25" b="1">
                <a:solidFill>
                  <a:srgbClr val="5D2779"/>
                </a:solidFill>
                <a:latin typeface="Trebuchet MS"/>
                <a:cs typeface="Trebuchet MS"/>
              </a:rPr>
              <a:t>son </a:t>
            </a:r>
            <a:r>
              <a:rPr dirty="0" sz="5000" b="1">
                <a:solidFill>
                  <a:srgbClr val="5D2779"/>
                </a:solidFill>
                <a:latin typeface="Trebuchet MS"/>
                <a:cs typeface="Trebuchet MS"/>
              </a:rPr>
              <a:t>personas</a:t>
            </a:r>
            <a:r>
              <a:rPr dirty="0" sz="5000" spc="-25" b="1">
                <a:solidFill>
                  <a:srgbClr val="5D2779"/>
                </a:solidFill>
                <a:latin typeface="Trebuchet MS"/>
                <a:cs typeface="Trebuchet MS"/>
              </a:rPr>
              <a:t> que </a:t>
            </a:r>
            <a:r>
              <a:rPr dirty="0" sz="5000" b="1">
                <a:solidFill>
                  <a:srgbClr val="5D2779"/>
                </a:solidFill>
                <a:latin typeface="Trebuchet MS"/>
                <a:cs typeface="Trebuchet MS"/>
              </a:rPr>
              <a:t>diariamente</a:t>
            </a:r>
            <a:r>
              <a:rPr dirty="0" sz="5000" spc="-25" b="1">
                <a:solidFill>
                  <a:srgbClr val="5D2779"/>
                </a:solidFill>
                <a:latin typeface="Trebuchet MS"/>
                <a:cs typeface="Trebuchet MS"/>
              </a:rPr>
              <a:t> se </a:t>
            </a:r>
            <a:r>
              <a:rPr dirty="0" sz="5000" spc="-10" b="1">
                <a:solidFill>
                  <a:srgbClr val="5D2779"/>
                </a:solidFill>
                <a:latin typeface="Trebuchet MS"/>
                <a:cs typeface="Trebuchet MS"/>
              </a:rPr>
              <a:t>presentarán </a:t>
            </a:r>
            <a:r>
              <a:rPr dirty="0" sz="5000" b="1">
                <a:solidFill>
                  <a:srgbClr val="5D2779"/>
                </a:solidFill>
                <a:latin typeface="Trebuchet MS"/>
                <a:cs typeface="Trebuchet MS"/>
              </a:rPr>
              <a:t>ante</a:t>
            </a:r>
            <a:r>
              <a:rPr dirty="0" sz="5000" spc="-1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5000" spc="-20" b="1">
                <a:solidFill>
                  <a:srgbClr val="5D2779"/>
                </a:solidFill>
                <a:latin typeface="Trebuchet MS"/>
                <a:cs typeface="Trebuchet MS"/>
              </a:rPr>
              <a:t>Dios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0" y="3111500"/>
            <a:ext cx="5461000" cy="673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0" rIns="0" bIns="0" rtlCol="0" vert="horz">
            <a:spAutoFit/>
          </a:bodyPr>
          <a:lstStyle/>
          <a:p>
            <a:pPr marL="448945">
              <a:lnSpc>
                <a:spcPts val="5680"/>
              </a:lnSpc>
              <a:spcBef>
                <a:spcPts val="100"/>
              </a:spcBef>
            </a:pPr>
            <a:r>
              <a:rPr dirty="0" sz="4800" b="0" i="1">
                <a:solidFill>
                  <a:srgbClr val="094167"/>
                </a:solidFill>
                <a:latin typeface="Trebuchet MS"/>
                <a:cs typeface="Trebuchet MS"/>
              </a:rPr>
              <a:t>“Procura</a:t>
            </a:r>
            <a:r>
              <a:rPr dirty="0" sz="4800" spc="-10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800" b="0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4800" spc="-10" b="0" i="1">
                <a:solidFill>
                  <a:srgbClr val="094167"/>
                </a:solidFill>
                <a:latin typeface="Trebuchet MS"/>
                <a:cs typeface="Trebuchet MS"/>
              </a:rPr>
              <a:t> diligencia,</a:t>
            </a:r>
            <a:endParaRPr sz="4800">
              <a:latin typeface="Trebuchet MS"/>
              <a:cs typeface="Trebuchet MS"/>
            </a:endParaRPr>
          </a:p>
          <a:p>
            <a:pPr marL="448945">
              <a:lnSpc>
                <a:spcPts val="5680"/>
              </a:lnSpc>
            </a:pPr>
            <a:r>
              <a:rPr dirty="0" sz="4800" i="1">
                <a:latin typeface="Trebuchet MS"/>
                <a:cs typeface="Trebuchet MS"/>
              </a:rPr>
              <a:t>presentarte</a:t>
            </a:r>
            <a:r>
              <a:rPr dirty="0" sz="4800" spc="-10" i="1">
                <a:latin typeface="Trebuchet MS"/>
                <a:cs typeface="Trebuchet MS"/>
              </a:rPr>
              <a:t> </a:t>
            </a:r>
            <a:r>
              <a:rPr dirty="0" sz="4800" i="1">
                <a:latin typeface="Trebuchet MS"/>
                <a:cs typeface="Trebuchet MS"/>
              </a:rPr>
              <a:t>a</a:t>
            </a:r>
            <a:r>
              <a:rPr dirty="0" sz="4800" spc="-5" i="1">
                <a:latin typeface="Trebuchet MS"/>
                <a:cs typeface="Trebuchet MS"/>
              </a:rPr>
              <a:t> </a:t>
            </a:r>
            <a:r>
              <a:rPr dirty="0" sz="4800" spc="-10" i="1">
                <a:latin typeface="Trebuchet MS"/>
                <a:cs typeface="Trebuchet MS"/>
              </a:rPr>
              <a:t>Dios</a:t>
            </a:r>
            <a:r>
              <a:rPr dirty="0" sz="4800" spc="-10" b="0" i="1">
                <a:solidFill>
                  <a:srgbClr val="094167"/>
                </a:solidFill>
                <a:latin typeface="Trebuchet MS"/>
                <a:cs typeface="Trebuchet MS"/>
              </a:rPr>
              <a:t>…”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4800" y="5918200"/>
            <a:ext cx="2489200" cy="939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4500" y="1854200"/>
            <a:ext cx="5865495" cy="30226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300"/>
              </a:spcBef>
              <a:tabLst>
                <a:tab pos="925194" algn="l"/>
                <a:tab pos="2611755" algn="l"/>
                <a:tab pos="2819400" algn="l"/>
              </a:tabLst>
            </a:pP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Si</a:t>
            </a:r>
            <a:r>
              <a:rPr dirty="0" sz="4000" spc="-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para </a:t>
            </a:r>
            <a:r>
              <a:rPr dirty="0" sz="4000" spc="-20" b="0">
                <a:solidFill>
                  <a:srgbClr val="094167"/>
                </a:solidFill>
                <a:latin typeface="Trebuchet MS"/>
                <a:cs typeface="Trebuchet MS"/>
              </a:rPr>
              <a:t>algo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	los</a:t>
            </a:r>
            <a:r>
              <a:rPr dirty="0" sz="4000" spc="-20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spc="-10" b="0">
                <a:solidFill>
                  <a:srgbClr val="094167"/>
                </a:solidFill>
                <a:latin typeface="Trebuchet MS"/>
                <a:cs typeface="Trebuchet MS"/>
              </a:rPr>
              <a:t>ancianos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tienen </a:t>
            </a:r>
            <a:r>
              <a:rPr dirty="0" sz="4000" spc="-25" b="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	ser</a:t>
            </a:r>
            <a:r>
              <a:rPr dirty="0" sz="4000" spc="-10" b="0">
                <a:solidFill>
                  <a:srgbClr val="094167"/>
                </a:solidFill>
                <a:latin typeface="Trebuchet MS"/>
                <a:cs typeface="Trebuchet MS"/>
              </a:rPr>
              <a:t> diligentes, </a:t>
            </a:r>
            <a:r>
              <a:rPr dirty="0" sz="4000" spc="-25" b="0">
                <a:solidFill>
                  <a:srgbClr val="094167"/>
                </a:solidFill>
                <a:latin typeface="Trebuchet MS"/>
                <a:cs typeface="Trebuchet MS"/>
              </a:rPr>
              <a:t>ese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	algo,</a:t>
            </a:r>
            <a:r>
              <a:rPr dirty="0" sz="4000" spc="-1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4000" spc="-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primer</a:t>
            </a:r>
            <a:r>
              <a:rPr dirty="0" sz="4000" spc="-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spc="-15" b="0">
                <a:solidFill>
                  <a:srgbClr val="094167"/>
                </a:solidFill>
                <a:latin typeface="Trebuchet MS"/>
                <a:cs typeface="Trebuchet MS"/>
              </a:rPr>
              <a:t>l</a:t>
            </a:r>
            <a:r>
              <a:rPr dirty="0" sz="4000" spc="-10" b="0">
                <a:solidFill>
                  <a:srgbClr val="094167"/>
                </a:solidFill>
                <a:latin typeface="Trebuchet MS"/>
                <a:cs typeface="Trebuchet MS"/>
              </a:rPr>
              <a:t>uga</a:t>
            </a:r>
            <a:r>
              <a:rPr dirty="0" sz="4000" spc="-585" b="0">
                <a:solidFill>
                  <a:srgbClr val="094167"/>
                </a:solidFill>
                <a:latin typeface="Trebuchet MS"/>
                <a:cs typeface="Trebuchet MS"/>
              </a:rPr>
              <a:t>r</a:t>
            </a:r>
            <a:r>
              <a:rPr dirty="0" sz="4000" spc="-10" b="0">
                <a:solidFill>
                  <a:srgbClr val="094167"/>
                </a:solidFill>
                <a:latin typeface="Trebuchet MS"/>
                <a:cs typeface="Trebuchet MS"/>
              </a:rPr>
              <a:t>,</a:t>
            </a:r>
            <a:r>
              <a:rPr dirty="0" sz="4000" spc="-110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debe</a:t>
            </a:r>
            <a:r>
              <a:rPr dirty="0" sz="4000" spc="-1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ser</a:t>
            </a:r>
            <a:r>
              <a:rPr dirty="0" sz="4000" spc="-10" b="0">
                <a:solidFill>
                  <a:srgbClr val="094167"/>
                </a:solidFill>
                <a:latin typeface="Trebuchet MS"/>
                <a:cs typeface="Trebuchet MS"/>
              </a:rPr>
              <a:t> presentarse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diariamente</a:t>
            </a:r>
            <a:r>
              <a:rPr dirty="0" sz="4000" spc="-3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b="0">
                <a:solidFill>
                  <a:srgbClr val="094167"/>
                </a:solidFill>
                <a:latin typeface="Trebuchet MS"/>
                <a:cs typeface="Trebuchet MS"/>
              </a:rPr>
              <a:t>ante</a:t>
            </a:r>
            <a:r>
              <a:rPr dirty="0" sz="4000" spc="-2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000" spc="-10" b="0">
                <a:solidFill>
                  <a:srgbClr val="094167"/>
                </a:solidFill>
                <a:latin typeface="Trebuchet MS"/>
                <a:cs typeface="Trebuchet MS"/>
              </a:rPr>
              <a:t>Dios.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12900" y="800100"/>
            <a:ext cx="6159500" cy="1092200"/>
            <a:chOff x="1612900" y="800100"/>
            <a:chExt cx="6159500" cy="1092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900" y="800100"/>
              <a:ext cx="3009900" cy="5334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700" y="1333500"/>
              <a:ext cx="5981700" cy="558800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9000" y="774700"/>
            <a:ext cx="3276600" cy="4699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2900" y="675258"/>
            <a:ext cx="6331585" cy="116078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90500" marR="5080" indent="-177800">
              <a:lnSpc>
                <a:spcPts val="4400"/>
              </a:lnSpc>
              <a:spcBef>
                <a:spcPts val="340"/>
              </a:spcBef>
            </a:pPr>
            <a:r>
              <a:rPr dirty="0" sz="3750" i="1">
                <a:latin typeface="Trebuchet MS"/>
                <a:cs typeface="Trebuchet MS"/>
              </a:rPr>
              <a:t>Se</a:t>
            </a:r>
            <a:r>
              <a:rPr dirty="0" sz="3750" spc="-5" i="1">
                <a:latin typeface="Trebuchet MS"/>
                <a:cs typeface="Trebuchet MS"/>
              </a:rPr>
              <a:t> </a:t>
            </a:r>
            <a:r>
              <a:rPr dirty="0" sz="3750" i="1">
                <a:latin typeface="Trebuchet MS"/>
                <a:cs typeface="Trebuchet MS"/>
              </a:rPr>
              <a:t>presentan</a:t>
            </a:r>
            <a:r>
              <a:rPr dirty="0" sz="3750" spc="5" i="1">
                <a:latin typeface="Trebuchet MS"/>
                <a:cs typeface="Trebuchet MS"/>
              </a:rPr>
              <a:t> </a:t>
            </a:r>
            <a:r>
              <a:rPr dirty="0" sz="3750" i="1">
                <a:latin typeface="Trebuchet MS"/>
                <a:cs typeface="Trebuchet MS"/>
              </a:rPr>
              <a:t>diariamente </a:t>
            </a:r>
            <a:r>
              <a:rPr dirty="0" sz="3750" spc="-50" i="1">
                <a:latin typeface="Trebuchet MS"/>
                <a:cs typeface="Trebuchet MS"/>
              </a:rPr>
              <a:t>a</a:t>
            </a:r>
            <a:r>
              <a:rPr dirty="0" sz="3750" spc="-50" i="1">
                <a:latin typeface="Trebuchet MS"/>
                <a:cs typeface="Trebuchet MS"/>
              </a:rPr>
              <a:t> </a:t>
            </a:r>
            <a:r>
              <a:rPr dirty="0" sz="3750" i="1">
                <a:latin typeface="Trebuchet MS"/>
                <a:cs typeface="Trebuchet MS"/>
              </a:rPr>
              <a:t>Dios</a:t>
            </a:r>
            <a:r>
              <a:rPr dirty="0" sz="3750" spc="5" i="1">
                <a:latin typeface="Trebuchet MS"/>
                <a:cs typeface="Trebuchet MS"/>
              </a:rPr>
              <a:t> </a:t>
            </a:r>
            <a:r>
              <a:rPr dirty="0" sz="3750" i="1">
                <a:latin typeface="Trebuchet MS"/>
                <a:cs typeface="Trebuchet MS"/>
              </a:rPr>
              <a:t>en</a:t>
            </a:r>
            <a:r>
              <a:rPr dirty="0" sz="3750" spc="5" i="1">
                <a:latin typeface="Trebuchet MS"/>
                <a:cs typeface="Trebuchet MS"/>
              </a:rPr>
              <a:t> </a:t>
            </a:r>
            <a:r>
              <a:rPr dirty="0" sz="3750" i="1">
                <a:latin typeface="Trebuchet MS"/>
                <a:cs typeface="Trebuchet MS"/>
              </a:rPr>
              <a:t>oración, antes</a:t>
            </a:r>
            <a:r>
              <a:rPr dirty="0" sz="3750" spc="5" i="1">
                <a:latin typeface="Trebuchet MS"/>
                <a:cs typeface="Trebuchet MS"/>
              </a:rPr>
              <a:t> </a:t>
            </a:r>
            <a:r>
              <a:rPr dirty="0" sz="3750" spc="-25" i="1">
                <a:latin typeface="Trebuchet MS"/>
                <a:cs typeface="Trebuchet MS"/>
              </a:rPr>
              <a:t>de: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15173" y="2133600"/>
            <a:ext cx="6240780" cy="35966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351155" marR="5080" indent="-339090">
              <a:lnSpc>
                <a:spcPts val="3600"/>
              </a:lnSpc>
              <a:spcBef>
                <a:spcPts val="32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Hablarles</a:t>
            </a:r>
            <a:r>
              <a:rPr dirty="0" sz="31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familia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el 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culto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matutino.</a:t>
            </a:r>
            <a:endParaRPr sz="3100">
              <a:latin typeface="Trebuchet MS"/>
              <a:cs typeface="Trebuchet MS"/>
            </a:endParaRPr>
          </a:p>
          <a:p>
            <a:pPr marL="351155" indent="-33909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Ir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trabajo.</a:t>
            </a:r>
            <a:endParaRPr sz="3100">
              <a:latin typeface="Trebuchet MS"/>
              <a:cs typeface="Trebuchet MS"/>
            </a:endParaRPr>
          </a:p>
          <a:p>
            <a:pPr marL="351155" indent="-33909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Participar</a:t>
            </a:r>
            <a:r>
              <a:rPr dirty="0" sz="3100" spc="-4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1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1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junta</a:t>
            </a:r>
            <a:r>
              <a:rPr dirty="0" sz="31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1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iglesia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.</a:t>
            </a:r>
            <a:endParaRPr sz="3100">
              <a:latin typeface="Trebuchet MS"/>
              <a:cs typeface="Trebuchet MS"/>
            </a:endParaRPr>
          </a:p>
          <a:p>
            <a:pPr marL="351155" marR="139700" indent="-339090">
              <a:lnSpc>
                <a:spcPts val="3600"/>
              </a:lnSpc>
              <a:spcBef>
                <a:spcPts val="80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Llamarle</a:t>
            </a:r>
            <a:r>
              <a:rPr dirty="0" sz="31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1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atención</a:t>
            </a:r>
            <a:r>
              <a:rPr dirty="0" sz="31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hermano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1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ha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fallado.</a:t>
            </a:r>
            <a:endParaRPr sz="3100">
              <a:latin typeface="Trebuchet MS"/>
              <a:cs typeface="Trebuchet MS"/>
            </a:endParaRPr>
          </a:p>
          <a:p>
            <a:pPr marL="351155" indent="-33909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Ungir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enfermo.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41945" y="882766"/>
            <a:ext cx="6797040" cy="485394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20040" indent="-30797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20675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Dedicar</a:t>
            </a:r>
            <a:r>
              <a:rPr dirty="0" sz="3350" spc="-6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50" spc="-6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350" spc="-6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niños.</a:t>
            </a:r>
            <a:endParaRPr sz="3350">
              <a:latin typeface="Trebuchet MS"/>
              <a:cs typeface="Trebuchet MS"/>
            </a:endParaRPr>
          </a:p>
          <a:p>
            <a:pPr marL="320040" indent="-30797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20675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Oficiar</a:t>
            </a:r>
            <a:r>
              <a:rPr dirty="0" sz="335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35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Santa</a:t>
            </a:r>
            <a:r>
              <a:rPr dirty="0" sz="335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Cena.</a:t>
            </a:r>
            <a:endParaRPr sz="3350">
              <a:latin typeface="Trebuchet MS"/>
              <a:cs typeface="Trebuchet MS"/>
            </a:endParaRPr>
          </a:p>
          <a:p>
            <a:pPr marL="320040" indent="-307975">
              <a:lnSpc>
                <a:spcPct val="100000"/>
              </a:lnSpc>
              <a:spcBef>
                <a:spcPts val="464"/>
              </a:spcBef>
              <a:buFont typeface="Arial"/>
              <a:buChar char="•"/>
              <a:tabLst>
                <a:tab pos="320675" algn="l"/>
              </a:tabLst>
            </a:pP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Realizar</a:t>
            </a:r>
            <a:r>
              <a:rPr dirty="0" sz="3350" spc="-1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sus</a:t>
            </a:r>
            <a:r>
              <a:rPr dirty="0" sz="3350" spc="-1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visitas</a:t>
            </a:r>
            <a:r>
              <a:rPr dirty="0" sz="3350" spc="-1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misioneras.</a:t>
            </a:r>
            <a:endParaRPr sz="3350">
              <a:latin typeface="Trebuchet MS"/>
              <a:cs typeface="Trebuchet MS"/>
            </a:endParaRPr>
          </a:p>
          <a:p>
            <a:pPr marL="320040" marR="1649730" indent="-307975">
              <a:lnSpc>
                <a:spcPts val="3779"/>
              </a:lnSpc>
              <a:spcBef>
                <a:spcPts val="725"/>
              </a:spcBef>
              <a:buFont typeface="Arial"/>
              <a:buChar char="•"/>
              <a:tabLst>
                <a:tab pos="320675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Utilizar</a:t>
            </a:r>
            <a:r>
              <a:rPr dirty="0" sz="335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35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púlpito</a:t>
            </a:r>
            <a:r>
              <a:rPr dirty="0" sz="335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35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25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predicación.</a:t>
            </a:r>
            <a:endParaRPr sz="3350">
              <a:latin typeface="Trebuchet MS"/>
              <a:cs typeface="Trebuchet MS"/>
            </a:endParaRPr>
          </a:p>
          <a:p>
            <a:pPr marL="320040" marR="177165" indent="-307975">
              <a:lnSpc>
                <a:spcPts val="3800"/>
              </a:lnSpc>
              <a:spcBef>
                <a:spcPts val="705"/>
              </a:spcBef>
              <a:buFont typeface="Arial"/>
              <a:buChar char="•"/>
              <a:tabLst>
                <a:tab pos="320675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Asistir</a:t>
            </a:r>
            <a:r>
              <a:rPr dirty="0" sz="335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5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35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iglesia</a:t>
            </a:r>
            <a:r>
              <a:rPr dirty="0" sz="335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350" spc="-7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dirigir</a:t>
            </a:r>
            <a:r>
              <a:rPr dirty="0" sz="335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25">
                <a:solidFill>
                  <a:srgbClr val="094167"/>
                </a:solidFill>
                <a:latin typeface="Trebuchet MS"/>
                <a:cs typeface="Trebuchet MS"/>
              </a:rPr>
              <a:t>las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actividades</a:t>
            </a:r>
            <a:r>
              <a:rPr dirty="0" sz="3350" spc="-1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350" spc="-1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Sábado.</a:t>
            </a:r>
            <a:endParaRPr sz="3350">
              <a:latin typeface="Trebuchet MS"/>
              <a:cs typeface="Trebuchet MS"/>
            </a:endParaRPr>
          </a:p>
          <a:p>
            <a:pPr marL="320040" marR="5080" indent="-307975">
              <a:lnSpc>
                <a:spcPts val="3779"/>
              </a:lnSpc>
              <a:spcBef>
                <a:spcPts val="635"/>
              </a:spcBef>
              <a:buFont typeface="Arial"/>
              <a:buChar char="•"/>
              <a:tabLst>
                <a:tab pos="320675" algn="l"/>
              </a:tabLst>
            </a:pP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Relacionarse</a:t>
            </a:r>
            <a:r>
              <a:rPr dirty="0" sz="3350" spc="-1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350" spc="-1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350" spc="-1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personas</a:t>
            </a:r>
            <a:r>
              <a:rPr dirty="0" sz="3350" spc="-1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25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visitan</a:t>
            </a:r>
            <a:r>
              <a:rPr dirty="0" sz="335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35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29374" y="1013460"/>
            <a:ext cx="6887845" cy="435673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318135" marR="1080135" indent="-306070">
              <a:lnSpc>
                <a:spcPts val="4000"/>
              </a:lnSpc>
              <a:spcBef>
                <a:spcPts val="320"/>
              </a:spcBef>
              <a:buFont typeface="Arial"/>
              <a:buChar char="•"/>
              <a:tabLst>
                <a:tab pos="318770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Visitar</a:t>
            </a:r>
            <a:r>
              <a:rPr dirty="0" sz="34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4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400" spc="-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dolidos</a:t>
            </a:r>
            <a:r>
              <a:rPr dirty="0" sz="3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4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han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perdido</a:t>
            </a:r>
            <a:r>
              <a:rPr dirty="0" sz="34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algún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ser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querido.</a:t>
            </a:r>
            <a:endParaRPr sz="3400">
              <a:latin typeface="Trebuchet MS"/>
              <a:cs typeface="Trebuchet MS"/>
            </a:endParaRPr>
          </a:p>
          <a:p>
            <a:pPr marL="318135" marR="765810" indent="-306070">
              <a:lnSpc>
                <a:spcPts val="4000"/>
              </a:lnSpc>
              <a:spcBef>
                <a:spcPts val="700"/>
              </a:spcBef>
              <a:buFont typeface="Arial"/>
              <a:buChar char="•"/>
              <a:tabLst>
                <a:tab pos="318770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Llevar</a:t>
            </a:r>
            <a:r>
              <a:rPr dirty="0" sz="34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un</a:t>
            </a:r>
            <a:r>
              <a:rPr dirty="0" sz="34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nuevo</a:t>
            </a:r>
            <a:r>
              <a:rPr dirty="0" sz="34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proyecto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400">
              <a:latin typeface="Trebuchet MS"/>
              <a:cs typeface="Trebuchet MS"/>
            </a:endParaRPr>
          </a:p>
          <a:p>
            <a:pPr marL="318135" marR="5080" indent="-306070">
              <a:lnSpc>
                <a:spcPts val="4000"/>
              </a:lnSpc>
              <a:spcBef>
                <a:spcPts val="700"/>
              </a:spcBef>
              <a:buFont typeface="Arial"/>
              <a:buChar char="•"/>
              <a:tabLst>
                <a:tab pos="318770" algn="l"/>
              </a:tabLst>
            </a:pPr>
            <a:r>
              <a:rPr dirty="0" sz="3400" spc="-50">
                <a:solidFill>
                  <a:srgbClr val="094167"/>
                </a:solidFill>
                <a:latin typeface="Trebuchet MS"/>
                <a:cs typeface="Trebuchet MS"/>
              </a:rPr>
              <a:t>Tomar</a:t>
            </a:r>
            <a:r>
              <a:rPr dirty="0" sz="3400" spc="-1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decisiones</a:t>
            </a:r>
            <a:r>
              <a:rPr dirty="0" sz="3400" spc="-9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trascendentales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los hermanos de la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400">
              <a:latin typeface="Trebuchet MS"/>
              <a:cs typeface="Trebuchet MS"/>
            </a:endParaRPr>
          </a:p>
          <a:p>
            <a:pPr marL="318135" marR="544195" indent="-306070">
              <a:lnSpc>
                <a:spcPts val="4000"/>
              </a:lnSpc>
              <a:spcBef>
                <a:spcPts val="585"/>
              </a:spcBef>
              <a:buFont typeface="Arial"/>
              <a:buChar char="•"/>
              <a:tabLst>
                <a:tab pos="318770" algn="l"/>
              </a:tabLst>
            </a:pP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Disciplinar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un miembro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iglesia</a:t>
            </a:r>
            <a:r>
              <a:rPr dirty="0" sz="34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ha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fallado.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400" y="1160272"/>
            <a:ext cx="7256780" cy="1610360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375"/>
              </a:spcBef>
            </a:pPr>
            <a:r>
              <a:rPr dirty="0" sz="3550">
                <a:solidFill>
                  <a:srgbClr val="800000"/>
                </a:solidFill>
              </a:rPr>
              <a:t>Los</a:t>
            </a:r>
            <a:r>
              <a:rPr dirty="0" sz="3550" spc="-2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ancianos</a:t>
            </a:r>
            <a:r>
              <a:rPr dirty="0" sz="3550" spc="-1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de</a:t>
            </a:r>
            <a:r>
              <a:rPr dirty="0" sz="3550" spc="-1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iglesia</a:t>
            </a:r>
            <a:r>
              <a:rPr dirty="0" sz="3550" spc="-15">
                <a:solidFill>
                  <a:srgbClr val="800000"/>
                </a:solidFill>
              </a:rPr>
              <a:t> </a:t>
            </a:r>
            <a:r>
              <a:rPr dirty="0" sz="3550" spc="-10">
                <a:solidFill>
                  <a:srgbClr val="800000"/>
                </a:solidFill>
              </a:rPr>
              <a:t>deben </a:t>
            </a:r>
            <a:r>
              <a:rPr dirty="0" sz="3550">
                <a:solidFill>
                  <a:srgbClr val="800000"/>
                </a:solidFill>
              </a:rPr>
              <a:t>hacer</a:t>
            </a:r>
            <a:r>
              <a:rPr dirty="0" sz="3550" spc="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suyo</a:t>
            </a:r>
            <a:r>
              <a:rPr dirty="0" sz="3550" spc="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el</a:t>
            </a:r>
            <a:r>
              <a:rPr dirty="0" sz="3550" spc="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consejo</a:t>
            </a:r>
            <a:r>
              <a:rPr dirty="0" sz="3550" spc="5">
                <a:solidFill>
                  <a:srgbClr val="800000"/>
                </a:solidFill>
              </a:rPr>
              <a:t> </a:t>
            </a:r>
            <a:r>
              <a:rPr dirty="0" sz="3550">
                <a:solidFill>
                  <a:srgbClr val="800000"/>
                </a:solidFill>
              </a:rPr>
              <a:t>del</a:t>
            </a:r>
            <a:r>
              <a:rPr dirty="0" sz="3550" spc="5">
                <a:solidFill>
                  <a:srgbClr val="800000"/>
                </a:solidFill>
              </a:rPr>
              <a:t> </a:t>
            </a:r>
            <a:r>
              <a:rPr dirty="0" sz="3550" spc="-10">
                <a:solidFill>
                  <a:srgbClr val="800000"/>
                </a:solidFill>
              </a:rPr>
              <a:t>salmista </a:t>
            </a:r>
            <a:r>
              <a:rPr dirty="0" sz="3550">
                <a:solidFill>
                  <a:srgbClr val="800000"/>
                </a:solidFill>
              </a:rPr>
              <a:t>cuando</a:t>
            </a:r>
            <a:r>
              <a:rPr dirty="0" sz="3550" spc="-10">
                <a:solidFill>
                  <a:srgbClr val="800000"/>
                </a:solidFill>
              </a:rPr>
              <a:t> </a:t>
            </a:r>
            <a:r>
              <a:rPr dirty="0" sz="3550" spc="-20">
                <a:solidFill>
                  <a:srgbClr val="800000"/>
                </a:solidFill>
              </a:rPr>
              <a:t>dice:</a:t>
            </a:r>
            <a:endParaRPr sz="3550"/>
          </a:p>
        </p:txBody>
      </p:sp>
      <p:sp>
        <p:nvSpPr>
          <p:cNvPr id="3" name="object 3" descr=""/>
          <p:cNvSpPr txBox="1"/>
          <p:nvPr/>
        </p:nvSpPr>
        <p:spPr>
          <a:xfrm>
            <a:off x="1168400" y="2849879"/>
            <a:ext cx="7404734" cy="23818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4600"/>
              </a:lnSpc>
              <a:spcBef>
                <a:spcPts val="380"/>
              </a:spcBef>
            </a:pP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“Oh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Jehová,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mañana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oirás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mi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voz;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mañana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me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presentaré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delante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ti,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esperaré”.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ts val="4470"/>
              </a:lnSpc>
            </a:pPr>
            <a:r>
              <a:rPr dirty="0" sz="3950" i="1">
                <a:solidFill>
                  <a:srgbClr val="FF2600"/>
                </a:solidFill>
                <a:latin typeface="Trebuchet MS"/>
                <a:cs typeface="Trebuchet MS"/>
              </a:rPr>
              <a:t>Salmos</a:t>
            </a:r>
            <a:r>
              <a:rPr dirty="0" sz="3950" spc="-5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3950" spc="-25" i="1">
                <a:solidFill>
                  <a:srgbClr val="FF2600"/>
                </a:solidFill>
                <a:latin typeface="Trebuchet MS"/>
                <a:cs typeface="Trebuchet MS"/>
              </a:rPr>
              <a:t>5:3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549400" y="787400"/>
            <a:ext cx="4483100" cy="1168400"/>
            <a:chOff x="1549400" y="787400"/>
            <a:chExt cx="4483100" cy="116840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000" y="787400"/>
              <a:ext cx="4267200" cy="571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400" y="1384300"/>
              <a:ext cx="4483100" cy="5715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0" y="660400"/>
            <a:ext cx="4455160" cy="12319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 indent="114300">
              <a:lnSpc>
                <a:spcPts val="4700"/>
              </a:lnSpc>
              <a:spcBef>
                <a:spcPts val="300"/>
              </a:spcBef>
              <a:tabLst>
                <a:tab pos="1203325" algn="l"/>
                <a:tab pos="2787015" algn="l"/>
              </a:tabLst>
            </a:pPr>
            <a:r>
              <a:rPr dirty="0" sz="4000"/>
              <a:t>Consejo</a:t>
            </a:r>
            <a:r>
              <a:rPr dirty="0" sz="4000" spc="-10"/>
              <a:t> inspirado </a:t>
            </a:r>
            <a:r>
              <a:rPr dirty="0" sz="4000" spc="-20"/>
              <a:t>para</a:t>
            </a:r>
            <a:r>
              <a:rPr dirty="0" sz="4000"/>
              <a:t>	</a:t>
            </a:r>
            <a:r>
              <a:rPr dirty="0" sz="4000" spc="-20"/>
              <a:t>nunca</a:t>
            </a:r>
            <a:r>
              <a:rPr dirty="0" sz="4000"/>
              <a:t>	</a:t>
            </a:r>
            <a:r>
              <a:rPr dirty="0" sz="4000" spc="-10"/>
              <a:t>olvidar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1333500" y="2068195"/>
            <a:ext cx="5708015" cy="4157979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34"/>
              </a:spcBef>
            </a:pP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“Conságrate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Dios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todas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25" i="1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1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mañanas;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haz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esto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tu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primer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trabajo.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Sea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tu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oración: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‘Tómame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¡oh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Señor!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20" i="1">
                <a:solidFill>
                  <a:srgbClr val="094167"/>
                </a:solidFill>
                <a:latin typeface="Trebuchet MS"/>
                <a:cs typeface="Trebuchet MS"/>
              </a:rPr>
              <a:t>Como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enteramente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tuyo.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Pongo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todos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mis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planes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tus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pies.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Úsame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hoy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tu</a:t>
            </a:r>
            <a:r>
              <a:rPr dirty="0" sz="31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servicio.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20" i="1">
                <a:solidFill>
                  <a:srgbClr val="094167"/>
                </a:solidFill>
                <a:latin typeface="Trebuchet MS"/>
                <a:cs typeface="Trebuchet MS"/>
              </a:rPr>
              <a:t>Mora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conmigo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sea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toda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mi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20" i="1">
                <a:solidFill>
                  <a:srgbClr val="094167"/>
                </a:solidFill>
                <a:latin typeface="Trebuchet MS"/>
                <a:cs typeface="Trebuchet MS"/>
              </a:rPr>
              <a:t>obra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hecha</a:t>
            </a:r>
            <a:r>
              <a:rPr dirty="0" sz="31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i="1">
                <a:solidFill>
                  <a:srgbClr val="094167"/>
                </a:solidFill>
                <a:latin typeface="Trebuchet MS"/>
                <a:cs typeface="Trebuchet MS"/>
              </a:rPr>
              <a:t>en </a:t>
            </a:r>
            <a:r>
              <a:rPr dirty="0" sz="3100" spc="-20" i="1">
                <a:solidFill>
                  <a:srgbClr val="094167"/>
                </a:solidFill>
                <a:latin typeface="Trebuchet MS"/>
                <a:cs typeface="Trebuchet MS"/>
              </a:rPr>
              <a:t>ti’.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4800" y="5918200"/>
            <a:ext cx="2489200" cy="939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3700" y="1536700"/>
            <a:ext cx="6722745" cy="30226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300"/>
              </a:spcBef>
              <a:tabLst>
                <a:tab pos="1003935" algn="l"/>
                <a:tab pos="1365885" algn="l"/>
                <a:tab pos="2866390" algn="l"/>
                <a:tab pos="3042920" algn="l"/>
                <a:tab pos="4034790" algn="l"/>
                <a:tab pos="4738370" algn="l"/>
                <a:tab pos="5742305" algn="l"/>
                <a:tab pos="6083300" algn="l"/>
              </a:tabLst>
            </a:pP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“Procura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con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 diligencia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 presentarte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a</a:t>
            </a:r>
            <a:r>
              <a:rPr dirty="0" sz="4000" spc="-15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Dios</a:t>
            </a:r>
            <a:r>
              <a:rPr dirty="0" sz="4000" spc="-5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aprobado, </a:t>
            </a:r>
            <a:r>
              <a:rPr dirty="0" sz="4000" spc="-20" b="0" i="1">
                <a:solidFill>
                  <a:srgbClr val="004070"/>
                </a:solidFill>
                <a:latin typeface="Trebuchet MS"/>
                <a:cs typeface="Trebuchet MS"/>
              </a:rPr>
              <a:t>como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obrero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4000" spc="-25" b="0" i="1">
                <a:solidFill>
                  <a:srgbClr val="004070"/>
                </a:solidFill>
                <a:latin typeface="Trebuchet MS"/>
                <a:cs typeface="Trebuchet MS"/>
              </a:rPr>
              <a:t>que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4000" spc="-25" b="0" i="1">
                <a:solidFill>
                  <a:srgbClr val="004070"/>
                </a:solidFill>
                <a:latin typeface="Trebuchet MS"/>
                <a:cs typeface="Trebuchet MS"/>
              </a:rPr>
              <a:t>no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tiene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4000" spc="-25" b="0" i="1">
                <a:solidFill>
                  <a:srgbClr val="004070"/>
                </a:solidFill>
                <a:latin typeface="Trebuchet MS"/>
                <a:cs typeface="Trebuchet MS"/>
              </a:rPr>
              <a:t>de qué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avergonzarse,</a:t>
            </a:r>
            <a:r>
              <a:rPr dirty="0" sz="4000" spc="-5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y</a:t>
            </a:r>
            <a:r>
              <a:rPr dirty="0" sz="4000" spc="-5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spc="-25" b="0" i="1">
                <a:solidFill>
                  <a:srgbClr val="004070"/>
                </a:solidFill>
                <a:latin typeface="Trebuchet MS"/>
                <a:cs typeface="Trebuchet MS"/>
              </a:rPr>
              <a:t>que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4000" spc="-25" b="0" i="1">
                <a:solidFill>
                  <a:srgbClr val="004070"/>
                </a:solidFill>
                <a:latin typeface="Trebuchet MS"/>
                <a:cs typeface="Trebuchet MS"/>
              </a:rPr>
              <a:t>usa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bien</a:t>
            </a:r>
            <a:r>
              <a:rPr dirty="0" sz="4000" spc="-20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la</a:t>
            </a:r>
            <a:r>
              <a:rPr dirty="0" sz="4000" spc="-15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palabra</a:t>
            </a:r>
            <a:r>
              <a:rPr dirty="0" sz="4000" spc="-20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b="0" i="1">
                <a:solidFill>
                  <a:srgbClr val="004070"/>
                </a:solidFill>
                <a:latin typeface="Trebuchet MS"/>
                <a:cs typeface="Trebuchet MS"/>
              </a:rPr>
              <a:t>de</a:t>
            </a:r>
            <a:r>
              <a:rPr dirty="0" sz="4000" spc="-15" b="0" i="1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4000" spc="-10" b="0" i="1">
                <a:solidFill>
                  <a:srgbClr val="004070"/>
                </a:solidFill>
                <a:latin typeface="Trebuchet MS"/>
                <a:cs typeface="Trebuchet MS"/>
              </a:rPr>
              <a:t>verdad”.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63700" y="4521200"/>
            <a:ext cx="34747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dirty="0" sz="4000" spc="-50" i="1">
                <a:solidFill>
                  <a:srgbClr val="FF2600"/>
                </a:solidFill>
                <a:latin typeface="Trebuchet MS"/>
                <a:cs typeface="Trebuchet MS"/>
              </a:rPr>
              <a:t>2</a:t>
            </a:r>
            <a:r>
              <a:rPr dirty="0" sz="4000" i="1">
                <a:solidFill>
                  <a:srgbClr val="FF2600"/>
                </a:solidFill>
                <a:latin typeface="Trebuchet MS"/>
                <a:cs typeface="Trebuchet MS"/>
              </a:rPr>
              <a:t>	Timoteo</a:t>
            </a:r>
            <a:r>
              <a:rPr dirty="0" sz="4000" spc="-120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4000" spc="-20" i="1">
                <a:solidFill>
                  <a:srgbClr val="FF2600"/>
                </a:solidFill>
                <a:latin typeface="Trebuchet MS"/>
                <a:cs typeface="Trebuchet MS"/>
              </a:rPr>
              <a:t>2:15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1100" y="749300"/>
            <a:ext cx="6951345" cy="456184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22860">
              <a:lnSpc>
                <a:spcPts val="3800"/>
              </a:lnSpc>
              <a:spcBef>
                <a:spcPts val="360"/>
              </a:spcBef>
            </a:pP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“Este</a:t>
            </a:r>
            <a:r>
              <a:rPr dirty="0" sz="33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es</a:t>
            </a:r>
            <a:r>
              <a:rPr dirty="0" sz="33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un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asunto</a:t>
            </a:r>
            <a:r>
              <a:rPr dirty="0" sz="33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diario.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20" i="1">
                <a:solidFill>
                  <a:srgbClr val="094167"/>
                </a:solidFill>
                <a:latin typeface="Trebuchet MS"/>
                <a:cs typeface="Trebuchet MS"/>
              </a:rPr>
              <a:t>Cada</a:t>
            </a:r>
            <a:r>
              <a:rPr dirty="0" sz="33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mañana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conságrate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Dios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25" i="1">
                <a:solidFill>
                  <a:srgbClr val="094167"/>
                </a:solidFill>
                <a:latin typeface="Trebuchet MS"/>
                <a:cs typeface="Trebuchet MS"/>
              </a:rPr>
              <a:t>ese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día.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Somete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todos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tus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planes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25" i="1">
                <a:solidFill>
                  <a:srgbClr val="094167"/>
                </a:solidFill>
                <a:latin typeface="Trebuchet MS"/>
                <a:cs typeface="Trebuchet MS"/>
              </a:rPr>
              <a:t>él,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3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ponerlos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práctica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50" i="1">
                <a:solidFill>
                  <a:srgbClr val="094167"/>
                </a:solidFill>
                <a:latin typeface="Trebuchet MS"/>
                <a:cs typeface="Trebuchet MS"/>
              </a:rPr>
              <a:t>o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abandonarlos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según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te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lo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094167"/>
                </a:solidFill>
                <a:latin typeface="Trebuchet MS"/>
                <a:cs typeface="Trebuchet MS"/>
              </a:rPr>
              <a:t>indicare</a:t>
            </a:r>
            <a:r>
              <a:rPr dirty="0" sz="33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25" i="1">
                <a:solidFill>
                  <a:srgbClr val="094167"/>
                </a:solidFill>
                <a:latin typeface="Trebuchet MS"/>
                <a:cs typeface="Trebuchet MS"/>
              </a:rPr>
              <a:t>su </a:t>
            </a:r>
            <a:r>
              <a:rPr dirty="0" sz="3300" spc="-10" i="1">
                <a:solidFill>
                  <a:srgbClr val="094167"/>
                </a:solidFill>
                <a:latin typeface="Trebuchet MS"/>
                <a:cs typeface="Trebuchet MS"/>
              </a:rPr>
              <a:t>providencia”.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ts val="3700"/>
              </a:lnSpc>
            </a:pPr>
            <a:r>
              <a:rPr dirty="0" sz="3300" i="1">
                <a:solidFill>
                  <a:srgbClr val="FF2600"/>
                </a:solidFill>
                <a:latin typeface="Trebuchet MS"/>
                <a:cs typeface="Trebuchet MS"/>
              </a:rPr>
              <a:t>CC</a:t>
            </a:r>
            <a:r>
              <a:rPr dirty="0" sz="3300" spc="-10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3300" spc="-25" i="1">
                <a:solidFill>
                  <a:srgbClr val="FF2600"/>
                </a:solidFill>
                <a:latin typeface="Trebuchet MS"/>
                <a:cs typeface="Trebuchet MS"/>
              </a:rPr>
              <a:t>70</a:t>
            </a:r>
            <a:endParaRPr sz="3300">
              <a:latin typeface="Trebuchet MS"/>
              <a:cs typeface="Trebuchet MS"/>
            </a:endParaRPr>
          </a:p>
          <a:p>
            <a:pPr marL="1422400" marR="5080" indent="-1111250">
              <a:lnSpc>
                <a:spcPts val="3000"/>
              </a:lnSpc>
              <a:spcBef>
                <a:spcPts val="3040"/>
              </a:spcBef>
            </a:pPr>
            <a:r>
              <a:rPr dirty="0" sz="2600" spc="-20">
                <a:solidFill>
                  <a:srgbClr val="094167"/>
                </a:solidFill>
                <a:latin typeface="Trebuchet MS"/>
                <a:cs typeface="Trebuchet MS"/>
              </a:rPr>
              <a:t>(NOTA:</a:t>
            </a:r>
            <a:r>
              <a:rPr dirty="0" sz="26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Que</a:t>
            </a:r>
            <a:r>
              <a:rPr dirty="0" sz="2600" spc="-2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todo</a:t>
            </a:r>
            <a:r>
              <a:rPr dirty="0" sz="2600" spc="-2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el</a:t>
            </a:r>
            <a:r>
              <a:rPr dirty="0" sz="2600" spc="-2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grupo</a:t>
            </a:r>
            <a:r>
              <a:rPr dirty="0" sz="2600" spc="-25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repita</a:t>
            </a:r>
            <a:r>
              <a:rPr dirty="0" sz="2600" spc="-2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esta</a:t>
            </a:r>
            <a:r>
              <a:rPr dirty="0" sz="2600" spc="-2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cita</a:t>
            </a:r>
            <a:r>
              <a:rPr dirty="0" sz="2600" spc="-2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 spc="-25">
                <a:solidFill>
                  <a:srgbClr val="9A403E"/>
                </a:solidFill>
                <a:latin typeface="Trebuchet MS"/>
                <a:cs typeface="Trebuchet MS"/>
              </a:rPr>
              <a:t>de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forma</a:t>
            </a:r>
            <a:r>
              <a:rPr dirty="0" sz="2600" spc="-15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audible</a:t>
            </a:r>
            <a:r>
              <a:rPr dirty="0" sz="2600" spc="-5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y</a:t>
            </a:r>
            <a:r>
              <a:rPr dirty="0" sz="2600" spc="-5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>
                <a:solidFill>
                  <a:srgbClr val="9A403E"/>
                </a:solidFill>
                <a:latin typeface="Trebuchet MS"/>
                <a:cs typeface="Trebuchet MS"/>
              </a:rPr>
              <a:t>al</a:t>
            </a:r>
            <a:r>
              <a:rPr dirty="0" sz="2600" spc="-5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dirty="0" sz="2600" spc="-10">
                <a:solidFill>
                  <a:srgbClr val="9A403E"/>
                </a:solidFill>
                <a:latin typeface="Trebuchet MS"/>
                <a:cs typeface="Trebuchet MS"/>
              </a:rPr>
              <a:t>unísono.)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92200" y="2146300"/>
            <a:ext cx="8051800" cy="4711700"/>
            <a:chOff x="1092200" y="2146300"/>
            <a:chExt cx="8051800" cy="47117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200" y="2146300"/>
              <a:ext cx="6743700" cy="584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4700" y="3022600"/>
              <a:ext cx="3771900" cy="558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4700" y="3619500"/>
              <a:ext cx="3073400" cy="698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4100" y="1993900"/>
            <a:ext cx="6760845" cy="2260600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990600" marR="5080" indent="-977900">
              <a:lnSpc>
                <a:spcPts val="5800"/>
              </a:lnSpc>
              <a:spcBef>
                <a:spcPts val="400"/>
              </a:spcBef>
              <a:tabLst>
                <a:tab pos="967105" algn="l"/>
              </a:tabLst>
            </a:pPr>
            <a:r>
              <a:rPr dirty="0" sz="5000" spc="-20"/>
              <a:t>III.</a:t>
            </a:r>
            <a:r>
              <a:rPr dirty="0" sz="5000"/>
              <a:t>	Los</a:t>
            </a:r>
            <a:r>
              <a:rPr dirty="0" sz="5000" spc="-35"/>
              <a:t> </a:t>
            </a:r>
            <a:r>
              <a:rPr dirty="0" sz="5000"/>
              <a:t>ancianos</a:t>
            </a:r>
            <a:r>
              <a:rPr dirty="0" sz="5000" spc="-20"/>
              <a:t> </a:t>
            </a:r>
            <a:r>
              <a:rPr dirty="0" sz="5000" spc="-10"/>
              <a:t>deben </a:t>
            </a:r>
            <a:r>
              <a:rPr dirty="0" sz="5000"/>
              <a:t>ser </a:t>
            </a:r>
            <a:r>
              <a:rPr dirty="0" sz="5000" spc="-10"/>
              <a:t>personas aprobadas</a:t>
            </a:r>
            <a:endParaRPr sz="5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968500"/>
            <a:ext cx="3530600" cy="5461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6700" y="2679700"/>
            <a:ext cx="6134100" cy="6604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6700" y="3454400"/>
            <a:ext cx="1701800" cy="5334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352800" y="3403600"/>
            <a:ext cx="3860800" cy="711200"/>
            <a:chOff x="3352800" y="3403600"/>
            <a:chExt cx="3860800" cy="71120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0" y="3403600"/>
              <a:ext cx="3073400" cy="711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8100" y="3441700"/>
              <a:ext cx="825500" cy="5461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0" y="1818004"/>
            <a:ext cx="6094730" cy="223901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254"/>
              </a:spcBef>
            </a:pPr>
            <a:r>
              <a:rPr dirty="0" sz="4750" b="0" i="1">
                <a:solidFill>
                  <a:srgbClr val="094167"/>
                </a:solidFill>
                <a:latin typeface="Trebuchet MS"/>
                <a:cs typeface="Trebuchet MS"/>
              </a:rPr>
              <a:t>“Procura</a:t>
            </a:r>
            <a:r>
              <a:rPr dirty="0" sz="4750" spc="-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750" spc="-25" b="0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4750" spc="-2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750" b="0" i="1">
                <a:solidFill>
                  <a:srgbClr val="094167"/>
                </a:solidFill>
                <a:latin typeface="Trebuchet MS"/>
                <a:cs typeface="Trebuchet MS"/>
              </a:rPr>
              <a:t>diligencia</a:t>
            </a:r>
            <a:r>
              <a:rPr dirty="0" sz="4750" spc="-2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750" spc="-10" b="0" i="1">
                <a:solidFill>
                  <a:srgbClr val="094167"/>
                </a:solidFill>
                <a:latin typeface="Trebuchet MS"/>
                <a:cs typeface="Trebuchet MS"/>
              </a:rPr>
              <a:t>presentarte </a:t>
            </a:r>
            <a:r>
              <a:rPr dirty="0" sz="4750" b="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4750" spc="-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750" b="0" i="1">
                <a:solidFill>
                  <a:srgbClr val="094167"/>
                </a:solidFill>
                <a:latin typeface="Trebuchet MS"/>
                <a:cs typeface="Trebuchet MS"/>
              </a:rPr>
              <a:t>Dios</a:t>
            </a:r>
            <a:r>
              <a:rPr dirty="0" sz="4750" spc="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5200" spc="-10" i="1">
                <a:latin typeface="Trebuchet MS"/>
                <a:cs typeface="Trebuchet MS"/>
              </a:rPr>
              <a:t>aprobado</a:t>
            </a:r>
            <a:r>
              <a:rPr dirty="0" sz="4750" spc="-10" b="0" i="1">
                <a:solidFill>
                  <a:srgbClr val="094167"/>
                </a:solidFill>
                <a:latin typeface="Trebuchet MS"/>
                <a:cs typeface="Trebuchet MS"/>
              </a:rPr>
              <a:t>…”</a:t>
            </a:r>
            <a:endParaRPr sz="4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600" y="1786889"/>
            <a:ext cx="6079490" cy="2306320"/>
          </a:xfrm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5900"/>
              </a:lnSpc>
              <a:spcBef>
                <a:spcPts val="455"/>
              </a:spcBef>
            </a:pPr>
            <a:r>
              <a:rPr dirty="0" sz="5100" b="0">
                <a:solidFill>
                  <a:srgbClr val="094167"/>
                </a:solidFill>
                <a:latin typeface="Trebuchet MS"/>
                <a:cs typeface="Trebuchet MS"/>
              </a:rPr>
              <a:t>Podríamos</a:t>
            </a:r>
            <a:r>
              <a:rPr dirty="0" sz="5100" spc="-130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5100" b="0">
                <a:solidFill>
                  <a:srgbClr val="094167"/>
                </a:solidFill>
                <a:latin typeface="Trebuchet MS"/>
                <a:cs typeface="Trebuchet MS"/>
              </a:rPr>
              <a:t>hacer</a:t>
            </a:r>
            <a:r>
              <a:rPr dirty="0" sz="5100" spc="-120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5100" spc="-25" b="0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5100" b="0">
                <a:solidFill>
                  <a:srgbClr val="094167"/>
                </a:solidFill>
                <a:latin typeface="Trebuchet MS"/>
                <a:cs typeface="Trebuchet MS"/>
              </a:rPr>
              <a:t>pregunta:</a:t>
            </a:r>
            <a:r>
              <a:rPr dirty="0" sz="5100" spc="-5" b="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5100" spc="-10" b="0">
                <a:solidFill>
                  <a:srgbClr val="094167"/>
                </a:solidFill>
                <a:latin typeface="Trebuchet MS"/>
                <a:cs typeface="Trebuchet MS"/>
              </a:rPr>
              <a:t>¿Aprobado </a:t>
            </a:r>
            <a:r>
              <a:rPr dirty="0" sz="5100" b="0">
                <a:solidFill>
                  <a:srgbClr val="094167"/>
                </a:solidFill>
                <a:latin typeface="Trebuchet MS"/>
                <a:cs typeface="Trebuchet MS"/>
              </a:rPr>
              <a:t>por </a:t>
            </a:r>
            <a:r>
              <a:rPr dirty="0" sz="5100" spc="-10" b="0">
                <a:solidFill>
                  <a:srgbClr val="094167"/>
                </a:solidFill>
                <a:latin typeface="Trebuchet MS"/>
                <a:cs typeface="Trebuchet MS"/>
              </a:rPr>
              <a:t>quien?</a:t>
            </a:r>
            <a:endParaRPr sz="5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428551" y="1531619"/>
            <a:ext cx="5953125" cy="339090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8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Dios,</a:t>
            </a:r>
            <a:r>
              <a:rPr dirty="0" sz="38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8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primer</a:t>
            </a:r>
            <a:r>
              <a:rPr dirty="0" sz="3800" spc="-4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l</a:t>
            </a:r>
            <a:r>
              <a:rPr dirty="0" sz="3800" spc="5">
                <a:solidFill>
                  <a:srgbClr val="094167"/>
                </a:solidFill>
                <a:latin typeface="Trebuchet MS"/>
                <a:cs typeface="Trebuchet MS"/>
              </a:rPr>
              <a:t>uga</a:t>
            </a:r>
            <a:r>
              <a:rPr dirty="0" sz="3800" spc="-505">
                <a:solidFill>
                  <a:srgbClr val="094167"/>
                </a:solidFill>
                <a:latin typeface="Trebuchet MS"/>
                <a:cs typeface="Trebuchet MS"/>
              </a:rPr>
              <a:t>r</a:t>
            </a:r>
            <a:r>
              <a:rPr dirty="0" sz="3800" spc="5">
                <a:solidFill>
                  <a:srgbClr val="094167"/>
                </a:solidFill>
                <a:latin typeface="Trebuchet MS"/>
                <a:cs typeface="Trebuchet MS"/>
              </a:rPr>
              <a:t>.</a:t>
            </a:r>
            <a:endParaRPr sz="3800">
              <a:latin typeface="Trebuchet MS"/>
              <a:cs typeface="Trebuchet MS"/>
            </a:endParaRPr>
          </a:p>
          <a:p>
            <a:pPr marL="425450" indent="-413384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80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80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10">
                <a:solidFill>
                  <a:srgbClr val="094167"/>
                </a:solidFill>
                <a:latin typeface="Trebuchet MS"/>
                <a:cs typeface="Trebuchet MS"/>
              </a:rPr>
              <a:t>familia.</a:t>
            </a:r>
            <a:endParaRPr sz="3800">
              <a:latin typeface="Trebuchet MS"/>
              <a:cs typeface="Trebuchet MS"/>
            </a:endParaRPr>
          </a:p>
          <a:p>
            <a:pPr marL="425450" indent="-413384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80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80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10">
                <a:solidFill>
                  <a:srgbClr val="094167"/>
                </a:solidFill>
                <a:latin typeface="Trebuchet MS"/>
                <a:cs typeface="Trebuchet MS"/>
              </a:rPr>
              <a:t>esposo/a.</a:t>
            </a:r>
            <a:endParaRPr sz="3800">
              <a:latin typeface="Trebuchet MS"/>
              <a:cs typeface="Trebuchet MS"/>
            </a:endParaRPr>
          </a:p>
          <a:p>
            <a:pPr marL="425450" indent="-413384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80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sus</a:t>
            </a:r>
            <a:r>
              <a:rPr dirty="0" sz="380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10">
                <a:solidFill>
                  <a:srgbClr val="094167"/>
                </a:solidFill>
                <a:latin typeface="Trebuchet MS"/>
                <a:cs typeface="Trebuchet MS"/>
              </a:rPr>
              <a:t>hijos.</a:t>
            </a:r>
            <a:endParaRPr sz="3800">
              <a:latin typeface="Trebuchet MS"/>
              <a:cs typeface="Trebuchet MS"/>
            </a:endParaRPr>
          </a:p>
          <a:p>
            <a:pPr marL="425450" indent="-413384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80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80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10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73981" y="1076960"/>
            <a:ext cx="7562215" cy="40894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73380" indent="-36131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73380" algn="l"/>
                <a:tab pos="374015" algn="l"/>
                <a:tab pos="5471160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400" spc="-4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4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niños</a:t>
            </a:r>
            <a:r>
              <a:rPr dirty="0" sz="34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400" spc="-4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jóvenes</a:t>
            </a:r>
            <a:r>
              <a:rPr dirty="0" sz="3400" spc="-3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	la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 iglesia.</a:t>
            </a:r>
            <a:endParaRPr sz="3400">
              <a:latin typeface="Trebuchet MS"/>
              <a:cs typeface="Trebuchet MS"/>
            </a:endParaRPr>
          </a:p>
          <a:p>
            <a:pPr marL="373380" marR="5080" indent="-361315">
              <a:lnSpc>
                <a:spcPts val="4000"/>
              </a:lnSpc>
              <a:spcBef>
                <a:spcPts val="920"/>
              </a:spcBef>
              <a:buFont typeface="Arial"/>
              <a:buChar char="•"/>
              <a:tabLst>
                <a:tab pos="373380" algn="l"/>
                <a:tab pos="374015" algn="l"/>
                <a:tab pos="3008630" algn="l"/>
                <a:tab pos="4957445" algn="l"/>
                <a:tab pos="5476875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40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400" spc="-4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otros</a:t>
            </a:r>
            <a:r>
              <a:rPr dirty="0" sz="34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líderes</a:t>
            </a:r>
            <a:r>
              <a:rPr dirty="0" sz="3400" spc="-4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	la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iglesia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ven</a:t>
            </a:r>
            <a:r>
              <a:rPr dirty="0" sz="3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0" i="1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	llamados</a:t>
            </a:r>
            <a:r>
              <a:rPr dirty="0" sz="3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	Dios</a:t>
            </a:r>
            <a:r>
              <a:rPr dirty="0" sz="3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50" i="1">
                <a:solidFill>
                  <a:srgbClr val="094167"/>
                </a:solidFill>
                <a:latin typeface="Trebuchet MS"/>
                <a:cs typeface="Trebuchet MS"/>
              </a:rPr>
              <a:t>y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líderes</a:t>
            </a:r>
            <a:r>
              <a:rPr dirty="0" sz="3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i="1">
                <a:solidFill>
                  <a:srgbClr val="094167"/>
                </a:solidFill>
                <a:latin typeface="Trebuchet MS"/>
                <a:cs typeface="Trebuchet MS"/>
              </a:rPr>
              <a:t>dignos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4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seguirles.</a:t>
            </a:r>
            <a:endParaRPr sz="3400">
              <a:latin typeface="Trebuchet MS"/>
              <a:cs typeface="Trebuchet MS"/>
            </a:endParaRPr>
          </a:p>
          <a:p>
            <a:pPr marL="373380" indent="-3613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3380" algn="l"/>
                <a:tab pos="374015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400" spc="-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40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comunidad.</a:t>
            </a:r>
            <a:endParaRPr sz="3400">
              <a:latin typeface="Trebuchet MS"/>
              <a:cs typeface="Trebuchet MS"/>
            </a:endParaRPr>
          </a:p>
          <a:p>
            <a:pPr marL="373380" indent="-36131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73380" algn="l"/>
                <a:tab pos="374015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40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sus</a:t>
            </a:r>
            <a:r>
              <a:rPr dirty="0" sz="340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vecinos.</a:t>
            </a:r>
            <a:endParaRPr sz="3400">
              <a:latin typeface="Trebuchet MS"/>
              <a:cs typeface="Trebuchet MS"/>
            </a:endParaRPr>
          </a:p>
          <a:p>
            <a:pPr marL="373380" indent="-36131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73380" algn="l"/>
                <a:tab pos="374015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400" spc="-7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4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propia</a:t>
            </a:r>
            <a:r>
              <a:rPr dirty="0" sz="34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i="1">
                <a:solidFill>
                  <a:srgbClr val="094167"/>
                </a:solidFill>
                <a:latin typeface="Trebuchet MS"/>
                <a:cs typeface="Trebuchet MS"/>
              </a:rPr>
              <a:t>conciencia</a:t>
            </a:r>
            <a:r>
              <a:rPr dirty="0" sz="2600" spc="-10" b="1" i="1">
                <a:solidFill>
                  <a:srgbClr val="094167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900" y="1219200"/>
            <a:ext cx="4800600" cy="444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1803400"/>
            <a:ext cx="2273300" cy="431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9900" y="1107439"/>
            <a:ext cx="4775200" cy="1188720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355"/>
              </a:spcBef>
            </a:pPr>
            <a:r>
              <a:rPr dirty="0" sz="3850" i="1">
                <a:latin typeface="Trebuchet MS"/>
                <a:cs typeface="Trebuchet MS"/>
              </a:rPr>
              <a:t>Por eso la Biblia </a:t>
            </a:r>
            <a:r>
              <a:rPr dirty="0" sz="3850" spc="-25" i="1">
                <a:latin typeface="Trebuchet MS"/>
                <a:cs typeface="Trebuchet MS"/>
              </a:rPr>
              <a:t>nos</a:t>
            </a:r>
            <a:r>
              <a:rPr dirty="0" sz="3850" spc="-25" i="1">
                <a:latin typeface="Trebuchet MS"/>
                <a:cs typeface="Trebuchet MS"/>
              </a:rPr>
              <a:t> </a:t>
            </a:r>
            <a:r>
              <a:rPr dirty="0" sz="3850" spc="-10" i="1">
                <a:latin typeface="Trebuchet MS"/>
                <a:cs typeface="Trebuchet MS"/>
              </a:rPr>
              <a:t>recuerda:</a:t>
            </a:r>
            <a:endParaRPr sz="38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50244" y="2473705"/>
            <a:ext cx="5309870" cy="28435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21005" marR="5080" indent="-408940">
              <a:lnSpc>
                <a:spcPts val="4400"/>
              </a:lnSpc>
              <a:spcBef>
                <a:spcPts val="400"/>
              </a:spcBef>
              <a:buFont typeface="Arial"/>
              <a:buChar char="•"/>
              <a:tabLst>
                <a:tab pos="421005" algn="l"/>
                <a:tab pos="421640" algn="l"/>
              </a:tabLst>
            </a:pP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“Que</a:t>
            </a:r>
            <a:r>
              <a:rPr dirty="0" sz="38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gobierne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bien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casa, que tenga a</a:t>
            </a:r>
            <a:r>
              <a:rPr dirty="0" sz="3800" spc="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sus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hijos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sujeción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con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toda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honestidad…”</a:t>
            </a:r>
            <a:endParaRPr sz="3800">
              <a:latin typeface="Trebuchet MS"/>
              <a:cs typeface="Trebuchet MS"/>
            </a:endParaRPr>
          </a:p>
          <a:p>
            <a:pPr marL="344805">
              <a:lnSpc>
                <a:spcPts val="4280"/>
              </a:lnSpc>
            </a:pPr>
            <a:r>
              <a:rPr dirty="0" sz="3800" i="1">
                <a:solidFill>
                  <a:srgbClr val="FF2600"/>
                </a:solidFill>
                <a:latin typeface="Trebuchet MS"/>
                <a:cs typeface="Trebuchet MS"/>
              </a:rPr>
              <a:t>1</a:t>
            </a:r>
            <a:r>
              <a:rPr dirty="0" sz="3800" spc="-55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FF2600"/>
                </a:solidFill>
                <a:latin typeface="Trebuchet MS"/>
                <a:cs typeface="Trebuchet MS"/>
              </a:rPr>
              <a:t>Timoteo</a:t>
            </a:r>
            <a:r>
              <a:rPr dirty="0" sz="3800" spc="-50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3800" spc="-25" i="1">
                <a:solidFill>
                  <a:srgbClr val="FF2600"/>
                </a:solidFill>
                <a:latin typeface="Trebuchet MS"/>
                <a:cs typeface="Trebuchet MS"/>
              </a:rPr>
              <a:t>3:4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54820" y="1427480"/>
            <a:ext cx="6266180" cy="35502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433705" marR="5080" indent="-421640">
              <a:lnSpc>
                <a:spcPts val="4600"/>
              </a:lnSpc>
              <a:spcBef>
                <a:spcPts val="38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dirty="0" sz="3950" spc="-35" i="1">
                <a:solidFill>
                  <a:srgbClr val="094167"/>
                </a:solidFill>
                <a:latin typeface="Trebuchet MS"/>
                <a:cs typeface="Trebuchet MS"/>
              </a:rPr>
              <a:t>También</a:t>
            </a:r>
            <a:r>
              <a:rPr dirty="0" sz="3950" spc="-8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es</a:t>
            </a:r>
            <a:r>
              <a:rPr dirty="0" sz="3950" spc="-8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necesario</a:t>
            </a:r>
            <a:r>
              <a:rPr dirty="0" sz="3950" spc="-8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tenga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buen</a:t>
            </a:r>
            <a:r>
              <a:rPr dirty="0" sz="395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testimonio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afuera,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25" i="1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caiga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descrédito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50" i="1">
                <a:solidFill>
                  <a:srgbClr val="094167"/>
                </a:solidFill>
                <a:latin typeface="Trebuchet MS"/>
                <a:cs typeface="Trebuchet MS"/>
              </a:rPr>
              <a:t>y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lazo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9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950" spc="-10" i="1">
                <a:solidFill>
                  <a:srgbClr val="094167"/>
                </a:solidFill>
                <a:latin typeface="Trebuchet MS"/>
                <a:cs typeface="Trebuchet MS"/>
              </a:rPr>
              <a:t>diablo”.</a:t>
            </a:r>
            <a:endParaRPr sz="3950">
              <a:latin typeface="Trebuchet MS"/>
              <a:cs typeface="Trebuchet MS"/>
            </a:endParaRPr>
          </a:p>
          <a:p>
            <a:pPr marL="459105">
              <a:lnSpc>
                <a:spcPts val="4470"/>
              </a:lnSpc>
            </a:pPr>
            <a:r>
              <a:rPr dirty="0" sz="3950" i="1">
                <a:solidFill>
                  <a:srgbClr val="FF2600"/>
                </a:solidFill>
                <a:latin typeface="Trebuchet MS"/>
                <a:cs typeface="Trebuchet MS"/>
              </a:rPr>
              <a:t>1</a:t>
            </a:r>
            <a:r>
              <a:rPr dirty="0" sz="3950" spc="-60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3950" i="1">
                <a:solidFill>
                  <a:srgbClr val="FF2600"/>
                </a:solidFill>
                <a:latin typeface="Trebuchet MS"/>
                <a:cs typeface="Trebuchet MS"/>
              </a:rPr>
              <a:t>Timoteo</a:t>
            </a:r>
            <a:r>
              <a:rPr dirty="0" sz="3950" spc="-55" i="1">
                <a:solidFill>
                  <a:srgbClr val="FF2600"/>
                </a:solidFill>
                <a:latin typeface="Trebuchet MS"/>
                <a:cs typeface="Trebuchet MS"/>
              </a:rPr>
              <a:t> </a:t>
            </a:r>
            <a:r>
              <a:rPr dirty="0" sz="3950" spc="-25" i="1">
                <a:solidFill>
                  <a:srgbClr val="FF2600"/>
                </a:solidFill>
                <a:latin typeface="Trebuchet MS"/>
                <a:cs typeface="Trebuchet MS"/>
              </a:rPr>
              <a:t>3:7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1100" y="1689100"/>
            <a:ext cx="6388100" cy="5588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0100" y="2527300"/>
            <a:ext cx="4826000" cy="533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5500" y="3149600"/>
            <a:ext cx="2806700" cy="6223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54600" y="3111500"/>
            <a:ext cx="1981200" cy="6604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0100" y="3937000"/>
            <a:ext cx="3797300" cy="5461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43000" y="1543050"/>
            <a:ext cx="6407785" cy="28829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927100" marR="5080" indent="-914400">
              <a:lnSpc>
                <a:spcPts val="5600"/>
              </a:lnSpc>
              <a:spcBef>
                <a:spcPts val="300"/>
              </a:spcBef>
              <a:tabLst>
                <a:tab pos="1805939" algn="l"/>
                <a:tab pos="1972945" algn="l"/>
                <a:tab pos="4788535" algn="l"/>
              </a:tabLst>
            </a:pPr>
            <a:r>
              <a:rPr dirty="0" sz="4750" spc="-45" b="1">
                <a:solidFill>
                  <a:srgbClr val="5D2779"/>
                </a:solidFill>
                <a:latin typeface="Trebuchet MS"/>
                <a:cs typeface="Trebuchet MS"/>
              </a:rPr>
              <a:t>IV.</a:t>
            </a:r>
            <a:r>
              <a:rPr dirty="0" sz="4750" spc="-13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4750" b="1">
                <a:solidFill>
                  <a:srgbClr val="5D2779"/>
                </a:solidFill>
                <a:latin typeface="Trebuchet MS"/>
                <a:cs typeface="Trebuchet MS"/>
              </a:rPr>
              <a:t>Los</a:t>
            </a:r>
            <a:r>
              <a:rPr dirty="0" sz="4750" spc="-12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4750" b="1">
                <a:solidFill>
                  <a:srgbClr val="5D2779"/>
                </a:solidFill>
                <a:latin typeface="Trebuchet MS"/>
                <a:cs typeface="Trebuchet MS"/>
              </a:rPr>
              <a:t>ancianos</a:t>
            </a:r>
            <a:r>
              <a:rPr dirty="0" sz="4750" spc="-114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4750" spc="-10" b="1">
                <a:solidFill>
                  <a:srgbClr val="5D2779"/>
                </a:solidFill>
                <a:latin typeface="Trebuchet MS"/>
                <a:cs typeface="Trebuchet MS"/>
              </a:rPr>
              <a:t>deben </a:t>
            </a:r>
            <a:r>
              <a:rPr dirty="0" sz="4750" spc="-25" b="1">
                <a:solidFill>
                  <a:srgbClr val="5D2779"/>
                </a:solidFill>
                <a:latin typeface="Trebuchet MS"/>
                <a:cs typeface="Trebuchet MS"/>
              </a:rPr>
              <a:t>ser</a:t>
            </a:r>
            <a:r>
              <a:rPr dirty="0" sz="4750" b="1">
                <a:solidFill>
                  <a:srgbClr val="5D2779"/>
                </a:solidFill>
                <a:latin typeface="Trebuchet MS"/>
                <a:cs typeface="Trebuchet MS"/>
              </a:rPr>
              <a:t>		personas</a:t>
            </a:r>
            <a:r>
              <a:rPr dirty="0" sz="4750" spc="-25" b="1">
                <a:solidFill>
                  <a:srgbClr val="5D2779"/>
                </a:solidFill>
                <a:latin typeface="Trebuchet MS"/>
                <a:cs typeface="Trebuchet MS"/>
              </a:rPr>
              <a:t> que no</a:t>
            </a:r>
            <a:r>
              <a:rPr dirty="0" sz="4750" b="1">
                <a:solidFill>
                  <a:srgbClr val="5D2779"/>
                </a:solidFill>
                <a:latin typeface="Trebuchet MS"/>
                <a:cs typeface="Trebuchet MS"/>
              </a:rPr>
              <a:t>	tengan</a:t>
            </a:r>
            <a:r>
              <a:rPr dirty="0" sz="4750" spc="-2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4750" spc="-25" b="1">
                <a:solidFill>
                  <a:srgbClr val="5D2779"/>
                </a:solidFill>
                <a:latin typeface="Trebuchet MS"/>
                <a:cs typeface="Trebuchet MS"/>
              </a:rPr>
              <a:t>de</a:t>
            </a:r>
            <a:r>
              <a:rPr dirty="0" sz="4750" b="1">
                <a:solidFill>
                  <a:srgbClr val="5D2779"/>
                </a:solidFill>
                <a:latin typeface="Trebuchet MS"/>
                <a:cs typeface="Trebuchet MS"/>
              </a:rPr>
              <a:t>	</a:t>
            </a:r>
            <a:r>
              <a:rPr dirty="0" sz="4750" spc="-25" b="1">
                <a:solidFill>
                  <a:srgbClr val="5D2779"/>
                </a:solidFill>
                <a:latin typeface="Trebuchet MS"/>
                <a:cs typeface="Trebuchet MS"/>
              </a:rPr>
              <a:t>qué </a:t>
            </a:r>
            <a:r>
              <a:rPr dirty="0" sz="4750" spc="-10" b="1">
                <a:solidFill>
                  <a:srgbClr val="5D2779"/>
                </a:solidFill>
                <a:latin typeface="Trebuchet MS"/>
                <a:cs typeface="Trebuchet MS"/>
              </a:rPr>
              <a:t>avergonzarse</a:t>
            </a:r>
            <a:endParaRPr sz="4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1371600"/>
            <a:ext cx="5918200" cy="3286760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380"/>
              </a:spcBef>
              <a:tabLst>
                <a:tab pos="3151505" algn="l"/>
                <a:tab pos="4228465" algn="l"/>
              </a:tabLst>
            </a:pP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“Procura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 diligencia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 presentarte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	a</a:t>
            </a:r>
            <a:r>
              <a:rPr dirty="0" sz="4400" spc="-1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20" b="0" i="1">
                <a:solidFill>
                  <a:srgbClr val="094167"/>
                </a:solidFill>
                <a:latin typeface="Trebuchet MS"/>
                <a:cs typeface="Trebuchet MS"/>
              </a:rPr>
              <a:t>Dios 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aprobado,</a:t>
            </a:r>
            <a:r>
              <a:rPr dirty="0" sz="4400" spc="-2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20" b="0" i="1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obrero 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4400" spc="-2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tiene</a:t>
            </a:r>
            <a:r>
              <a:rPr dirty="0" sz="4400" spc="-15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b="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25" b="0" i="1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4400" spc="-10" i="1">
                <a:latin typeface="Trebuchet MS"/>
                <a:cs typeface="Trebuchet MS"/>
              </a:rPr>
              <a:t>avergonzarse</a:t>
            </a:r>
            <a:r>
              <a:rPr dirty="0" sz="4400" spc="-10" b="0" i="1">
                <a:solidFill>
                  <a:srgbClr val="094167"/>
                </a:solidFill>
                <a:latin typeface="Trebuchet MS"/>
                <a:cs typeface="Trebuchet MS"/>
              </a:rPr>
              <a:t>…”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55700" y="1422400"/>
            <a:ext cx="6951345" cy="37744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20"/>
              </a:spcBef>
              <a:tabLst>
                <a:tab pos="1166495" algn="l"/>
                <a:tab pos="2390775" algn="l"/>
                <a:tab pos="2509520" algn="l"/>
                <a:tab pos="4639945" algn="l"/>
              </a:tabLst>
            </a:pP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En</a:t>
            </a:r>
            <a:r>
              <a:rPr dirty="0" sz="3600" spc="-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25">
                <a:solidFill>
                  <a:srgbClr val="004070"/>
                </a:solidFill>
                <a:latin typeface="Trebuchet MS"/>
                <a:cs typeface="Trebuchet MS"/>
              </a:rPr>
              <a:t>el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3600" spc="-20">
                <a:solidFill>
                  <a:srgbClr val="004070"/>
                </a:solidFill>
                <a:latin typeface="Trebuchet MS"/>
                <a:cs typeface="Trebuchet MS"/>
              </a:rPr>
              <a:t>texto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	</a:t>
            </a:r>
            <a:r>
              <a:rPr dirty="0" sz="3600" spc="20">
                <a:solidFill>
                  <a:srgbClr val="004070"/>
                </a:solidFill>
                <a:latin typeface="Trebuchet MS"/>
                <a:cs typeface="Trebuchet MS"/>
              </a:rPr>
              <a:t>anteri</a:t>
            </a:r>
            <a:r>
              <a:rPr dirty="0" sz="3600" spc="15">
                <a:solidFill>
                  <a:srgbClr val="004070"/>
                </a:solidFill>
                <a:latin typeface="Trebuchet MS"/>
                <a:cs typeface="Trebuchet MS"/>
              </a:rPr>
              <a:t>o</a:t>
            </a:r>
            <a:r>
              <a:rPr dirty="0" sz="3600" spc="-495">
                <a:solidFill>
                  <a:srgbClr val="004070"/>
                </a:solidFill>
                <a:latin typeface="Trebuchet MS"/>
                <a:cs typeface="Trebuchet MS"/>
              </a:rPr>
              <a:t>r</a:t>
            </a:r>
            <a:r>
              <a:rPr dirty="0" sz="3600" spc="20">
                <a:solidFill>
                  <a:srgbClr val="004070"/>
                </a:solidFill>
                <a:latin typeface="Trebuchet MS"/>
                <a:cs typeface="Trebuchet MS"/>
              </a:rPr>
              <a:t>,</a:t>
            </a:r>
            <a:r>
              <a:rPr dirty="0" sz="3600" spc="-19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10">
                <a:solidFill>
                  <a:srgbClr val="004070"/>
                </a:solidFill>
                <a:latin typeface="Trebuchet MS"/>
                <a:cs typeface="Trebuchet MS"/>
              </a:rPr>
              <a:t>podemos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encontrar</a:t>
            </a:r>
            <a:r>
              <a:rPr dirty="0" sz="3600" spc="-2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los</a:t>
            </a:r>
            <a:r>
              <a:rPr dirty="0" sz="3600" spc="-10">
                <a:solidFill>
                  <a:srgbClr val="004070"/>
                </a:solidFill>
                <a:latin typeface="Trebuchet MS"/>
                <a:cs typeface="Trebuchet MS"/>
              </a:rPr>
              <a:t> ingredientes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necesarios</a:t>
            </a:r>
            <a:r>
              <a:rPr dirty="0" sz="3600" spc="-2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para</a:t>
            </a:r>
            <a:r>
              <a:rPr dirty="0" sz="3600" spc="-1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construir</a:t>
            </a:r>
            <a:r>
              <a:rPr dirty="0" sz="3600" spc="-1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el</a:t>
            </a:r>
            <a:r>
              <a:rPr dirty="0" sz="3600" spc="-1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10">
                <a:solidFill>
                  <a:srgbClr val="004070"/>
                </a:solidFill>
                <a:latin typeface="Trebuchet MS"/>
                <a:cs typeface="Trebuchet MS"/>
              </a:rPr>
              <a:t>perfil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de</a:t>
            </a:r>
            <a:r>
              <a:rPr dirty="0" sz="3600" spc="-5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lo</a:t>
            </a:r>
            <a:r>
              <a:rPr dirty="0" sz="3600" spc="-5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que</a:t>
            </a:r>
            <a:r>
              <a:rPr dirty="0" sz="3600" spc="-4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Pablo</a:t>
            </a:r>
            <a:r>
              <a:rPr dirty="0" sz="3600" spc="-5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considera</a:t>
            </a:r>
            <a:r>
              <a:rPr dirty="0" sz="3600" spc="-4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10">
                <a:solidFill>
                  <a:srgbClr val="004070"/>
                </a:solidFill>
                <a:latin typeface="Trebuchet MS"/>
                <a:cs typeface="Trebuchet MS"/>
              </a:rPr>
              <a:t>deben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ser</a:t>
            </a:r>
            <a:r>
              <a:rPr dirty="0" sz="3600" spc="-20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los</a:t>
            </a:r>
            <a:r>
              <a:rPr dirty="0" sz="3600" spc="-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verdaderos</a:t>
            </a:r>
            <a:r>
              <a:rPr dirty="0" sz="3600" spc="-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ancianos</a:t>
            </a:r>
            <a:r>
              <a:rPr dirty="0" sz="3600" spc="-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25">
                <a:solidFill>
                  <a:srgbClr val="004070"/>
                </a:solidFill>
                <a:latin typeface="Trebuchet MS"/>
                <a:cs typeface="Trebuchet MS"/>
              </a:rPr>
              <a:t>de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iglesia,</a:t>
            </a:r>
            <a:r>
              <a:rPr dirty="0" sz="3600" spc="-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25">
                <a:solidFill>
                  <a:srgbClr val="004070"/>
                </a:solidFill>
                <a:latin typeface="Trebuchet MS"/>
                <a:cs typeface="Trebuchet MS"/>
              </a:rPr>
              <a:t>que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		cuidan</a:t>
            </a:r>
            <a:r>
              <a:rPr dirty="0" sz="3600" spc="-1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 spc="-25">
                <a:solidFill>
                  <a:srgbClr val="004070"/>
                </a:solidFill>
                <a:latin typeface="Trebuchet MS"/>
                <a:cs typeface="Trebuchet MS"/>
              </a:rPr>
              <a:t>de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	la</a:t>
            </a:r>
            <a:r>
              <a:rPr dirty="0" sz="3600" spc="-15">
                <a:solidFill>
                  <a:srgbClr val="004070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004070"/>
                </a:solidFill>
                <a:latin typeface="Trebuchet MS"/>
                <a:cs typeface="Trebuchet MS"/>
              </a:rPr>
              <a:t>grey </a:t>
            </a:r>
            <a:r>
              <a:rPr dirty="0" sz="3600" spc="-25">
                <a:solidFill>
                  <a:srgbClr val="004070"/>
                </a:solidFill>
                <a:latin typeface="Trebuchet MS"/>
                <a:cs typeface="Trebuchet MS"/>
              </a:rPr>
              <a:t>de </a:t>
            </a:r>
            <a:r>
              <a:rPr dirty="0" sz="3600" spc="-10">
                <a:solidFill>
                  <a:srgbClr val="004070"/>
                </a:solidFill>
                <a:latin typeface="Trebuchet MS"/>
                <a:cs typeface="Trebuchet MS"/>
              </a:rPr>
              <a:t>Dios.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200" y="609600"/>
            <a:ext cx="5715000" cy="4699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9900" y="1168400"/>
            <a:ext cx="2413000" cy="55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7200" y="508000"/>
            <a:ext cx="5659755" cy="1163320"/>
          </a:xfrm>
          <a:prstGeom prst="rect"/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360"/>
              </a:spcBef>
            </a:pPr>
            <a:r>
              <a:rPr dirty="0" sz="3800" i="1">
                <a:latin typeface="Trebuchet MS"/>
                <a:cs typeface="Trebuchet MS"/>
              </a:rPr>
              <a:t>Los</a:t>
            </a:r>
            <a:r>
              <a:rPr dirty="0" sz="3800" spc="-20" i="1">
                <a:latin typeface="Trebuchet MS"/>
                <a:cs typeface="Trebuchet MS"/>
              </a:rPr>
              <a:t> </a:t>
            </a:r>
            <a:r>
              <a:rPr dirty="0" sz="3800" i="1">
                <a:latin typeface="Trebuchet MS"/>
                <a:cs typeface="Trebuchet MS"/>
              </a:rPr>
              <a:t>verdaderos</a:t>
            </a:r>
            <a:r>
              <a:rPr dirty="0" sz="3800" spc="-10" i="1">
                <a:latin typeface="Trebuchet MS"/>
                <a:cs typeface="Trebuchet MS"/>
              </a:rPr>
              <a:t> ancianos</a:t>
            </a:r>
            <a:r>
              <a:rPr dirty="0" sz="3800" spc="-10" i="1">
                <a:latin typeface="Trebuchet MS"/>
                <a:cs typeface="Trebuchet MS"/>
              </a:rPr>
              <a:t> </a:t>
            </a:r>
            <a:r>
              <a:rPr dirty="0" sz="3800" i="1">
                <a:latin typeface="Trebuchet MS"/>
                <a:cs typeface="Trebuchet MS"/>
              </a:rPr>
              <a:t>de </a:t>
            </a:r>
            <a:r>
              <a:rPr dirty="0" sz="3800" spc="-10" i="1">
                <a:latin typeface="Trebuchet MS"/>
                <a:cs typeface="Trebuchet MS"/>
              </a:rPr>
              <a:t>iglesia: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08100" y="1865883"/>
            <a:ext cx="6870065" cy="376047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30200" marR="525780" indent="-317500">
              <a:lnSpc>
                <a:spcPts val="3500"/>
              </a:lnSpc>
              <a:spcBef>
                <a:spcPts val="30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0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se avergüenzan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identificarse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Adventistas</a:t>
            </a:r>
            <a:r>
              <a:rPr dirty="0" sz="30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0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Séptimo</a:t>
            </a:r>
            <a:r>
              <a:rPr dirty="0" sz="30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20" i="1">
                <a:solidFill>
                  <a:srgbClr val="094167"/>
                </a:solidFill>
                <a:latin typeface="Trebuchet MS"/>
                <a:cs typeface="Trebuchet MS"/>
              </a:rPr>
              <a:t>Día.</a:t>
            </a:r>
            <a:endParaRPr sz="3000">
              <a:latin typeface="Trebuchet MS"/>
              <a:cs typeface="Trebuchet MS"/>
            </a:endParaRPr>
          </a:p>
          <a:p>
            <a:pPr marL="330200" marR="188595" indent="-317500">
              <a:lnSpc>
                <a:spcPts val="3500"/>
              </a:lnSpc>
              <a:spcBef>
                <a:spcPts val="7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se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avergüenzan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testimonio</a:t>
            </a:r>
            <a:r>
              <a:rPr dirty="0" sz="30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25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0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0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familia</a:t>
            </a:r>
            <a:r>
              <a:rPr dirty="0" sz="3000" spc="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ni</a:t>
            </a:r>
            <a:r>
              <a:rPr dirty="0" sz="30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de su </a:t>
            </a:r>
            <a:r>
              <a:rPr dirty="0" sz="3000" spc="-10" i="1">
                <a:solidFill>
                  <a:srgbClr val="094167"/>
                </a:solidFill>
                <a:latin typeface="Trebuchet MS"/>
                <a:cs typeface="Trebuchet MS"/>
              </a:rPr>
              <a:t>testimonio personal.</a:t>
            </a:r>
            <a:endParaRPr sz="3000">
              <a:latin typeface="Trebuchet MS"/>
              <a:cs typeface="Trebuchet MS"/>
            </a:endParaRPr>
          </a:p>
          <a:p>
            <a:pPr marL="330200" marR="5080" indent="-317500">
              <a:lnSpc>
                <a:spcPts val="3500"/>
              </a:lnSpc>
              <a:spcBef>
                <a:spcPts val="6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se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avergüenzan del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cargo 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ancianos</a:t>
            </a:r>
            <a:r>
              <a:rPr dirty="0" sz="30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0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sienten</a:t>
            </a:r>
            <a:r>
              <a:rPr dirty="0" sz="30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que,</a:t>
            </a:r>
            <a:r>
              <a:rPr dirty="0" sz="30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ante</a:t>
            </a:r>
            <a:r>
              <a:rPr dirty="0" sz="30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Dios,</a:t>
            </a:r>
            <a:r>
              <a:rPr dirty="0" sz="30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25" i="1">
                <a:solidFill>
                  <a:srgbClr val="094167"/>
                </a:solidFill>
                <a:latin typeface="Trebuchet MS"/>
                <a:cs typeface="Trebuchet MS"/>
              </a:rPr>
              <a:t>ser</a:t>
            </a:r>
            <a:r>
              <a:rPr dirty="0" sz="30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i="1">
                <a:solidFill>
                  <a:srgbClr val="094167"/>
                </a:solidFill>
                <a:latin typeface="Trebuchet MS"/>
                <a:cs typeface="Trebuchet MS"/>
              </a:rPr>
              <a:t>ancianos</a:t>
            </a:r>
            <a:r>
              <a:rPr dirty="0" sz="30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ASD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es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un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alto 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privilegio.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25599" y="982980"/>
            <a:ext cx="7311390" cy="469900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Tienen</a:t>
            </a:r>
            <a:r>
              <a:rPr dirty="0" sz="3200" spc="-6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una</a:t>
            </a:r>
            <a:r>
              <a:rPr dirty="0" sz="3200" spc="-6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vida</a:t>
            </a:r>
            <a:r>
              <a:rPr dirty="0" sz="32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transparente.</a:t>
            </a:r>
            <a:endParaRPr sz="3200">
              <a:latin typeface="Trebuchet MS"/>
              <a:cs typeface="Trebuchet MS"/>
            </a:endParaRPr>
          </a:p>
          <a:p>
            <a:pPr marL="361315" marR="5080" indent="-349250">
              <a:lnSpc>
                <a:spcPts val="3700"/>
              </a:lnSpc>
              <a:spcBef>
                <a:spcPts val="80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Son</a:t>
            </a:r>
            <a:r>
              <a:rPr dirty="0" sz="3200" spc="-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conocidos</a:t>
            </a:r>
            <a:r>
              <a:rPr dirty="0" sz="32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32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auténticos</a:t>
            </a:r>
            <a:r>
              <a:rPr dirty="0" sz="32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10">
                <a:solidFill>
                  <a:srgbClr val="5D2779"/>
                </a:solidFill>
                <a:latin typeface="Trebuchet MS"/>
                <a:cs typeface="Trebuchet MS"/>
              </a:rPr>
              <a:t>“</a:t>
            </a:r>
            <a:r>
              <a:rPr dirty="0" sz="3200" spc="-10" b="1" i="1">
                <a:solidFill>
                  <a:srgbClr val="5D2779"/>
                </a:solidFill>
                <a:latin typeface="Trebuchet MS"/>
                <a:cs typeface="Trebuchet MS"/>
              </a:rPr>
              <a:t>hijos</a:t>
            </a:r>
            <a:r>
              <a:rPr dirty="0" sz="3200" spc="-10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200" b="1" i="1">
                <a:solidFill>
                  <a:srgbClr val="5D2779"/>
                </a:solidFill>
                <a:latin typeface="Trebuchet MS"/>
                <a:cs typeface="Trebuchet MS"/>
              </a:rPr>
              <a:t>de</a:t>
            </a:r>
            <a:r>
              <a:rPr dirty="0" sz="3200" spc="-5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200" spc="-10" b="1" i="1">
                <a:solidFill>
                  <a:srgbClr val="5D2779"/>
                </a:solidFill>
                <a:latin typeface="Trebuchet MS"/>
                <a:cs typeface="Trebuchet MS"/>
              </a:rPr>
              <a:t>Dios</a:t>
            </a:r>
            <a:r>
              <a:rPr dirty="0" sz="3200" spc="-10" i="1">
                <a:solidFill>
                  <a:srgbClr val="5D2779"/>
                </a:solidFill>
                <a:latin typeface="Trebuchet MS"/>
                <a:cs typeface="Trebuchet MS"/>
              </a:rPr>
              <a:t>”</a:t>
            </a:r>
            <a:r>
              <a:rPr dirty="0" sz="3200" spc="-10">
                <a:solidFill>
                  <a:srgbClr val="094167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361315" marR="1501775" indent="-349250">
              <a:lnSpc>
                <a:spcPts val="3700"/>
              </a:lnSpc>
              <a:spcBef>
                <a:spcPts val="70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2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personalidad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60">
                <a:solidFill>
                  <a:srgbClr val="094167"/>
                </a:solidFill>
                <a:latin typeface="Trebuchet MS"/>
                <a:cs typeface="Trebuchet MS"/>
              </a:rPr>
              <a:t>carácter,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inspiran</a:t>
            </a:r>
            <a:r>
              <a:rPr dirty="0" sz="32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confianza.</a:t>
            </a:r>
            <a:endParaRPr sz="3200">
              <a:latin typeface="Trebuchet MS"/>
              <a:cs typeface="Trebuchet MS"/>
            </a:endParaRPr>
          </a:p>
          <a:p>
            <a:pPr marL="361315" marR="55244" indent="-349250">
              <a:lnSpc>
                <a:spcPts val="3700"/>
              </a:lnSpc>
              <a:spcBef>
                <a:spcPts val="70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Generan</a:t>
            </a:r>
            <a:r>
              <a:rPr dirty="0" sz="32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seguridad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miembros</a:t>
            </a:r>
            <a:r>
              <a:rPr dirty="0" sz="32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25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2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200">
              <a:latin typeface="Trebuchet MS"/>
              <a:cs typeface="Trebuchet MS"/>
            </a:endParaRPr>
          </a:p>
          <a:p>
            <a:pPr marL="361315" indent="-349250">
              <a:lnSpc>
                <a:spcPts val="3770"/>
              </a:lnSpc>
              <a:spcBef>
                <a:spcPts val="459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2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forma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2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ser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se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094167"/>
                </a:solidFill>
                <a:latin typeface="Trebuchet MS"/>
                <a:cs typeface="Trebuchet MS"/>
              </a:rPr>
              <a:t>advierte</a:t>
            </a:r>
            <a:r>
              <a:rPr dirty="0" sz="32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25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endParaRPr sz="3200">
              <a:latin typeface="Trebuchet MS"/>
              <a:cs typeface="Trebuchet MS"/>
            </a:endParaRPr>
          </a:p>
          <a:p>
            <a:pPr marL="361315">
              <a:lnSpc>
                <a:spcPts val="3770"/>
              </a:lnSpc>
            </a:pP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Presencia</a:t>
            </a:r>
            <a:r>
              <a:rPr dirty="0" sz="32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2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Dios</a:t>
            </a:r>
            <a:r>
              <a:rPr dirty="0" sz="32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2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094167"/>
                </a:solidFill>
                <a:latin typeface="Trebuchet MS"/>
                <a:cs typeface="Trebuchet MS"/>
              </a:rPr>
              <a:t>sus</a:t>
            </a:r>
            <a:r>
              <a:rPr dirty="0" sz="32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00" spc="-10" i="1">
                <a:solidFill>
                  <a:srgbClr val="094167"/>
                </a:solidFill>
                <a:latin typeface="Trebuchet MS"/>
                <a:cs typeface="Trebuchet MS"/>
              </a:rPr>
              <a:t>vidas</a:t>
            </a:r>
            <a:r>
              <a:rPr dirty="0" sz="3200" spc="-10" b="1" i="1">
                <a:solidFill>
                  <a:srgbClr val="094167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4037" y="1612900"/>
            <a:ext cx="7044690" cy="39573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340995" marR="5080" indent="-328930">
              <a:lnSpc>
                <a:spcPts val="4400"/>
              </a:lnSpc>
              <a:spcBef>
                <a:spcPts val="380"/>
              </a:spcBef>
              <a:buFont typeface="Arial"/>
              <a:buChar char="•"/>
              <a:tabLst>
                <a:tab pos="341630" algn="l"/>
                <a:tab pos="1691005" algn="l"/>
                <a:tab pos="2258060" algn="l"/>
                <a:tab pos="2632710" algn="l"/>
                <a:tab pos="2926080" algn="l"/>
                <a:tab pos="3731260" algn="l"/>
                <a:tab pos="3780154" algn="l"/>
                <a:tab pos="4410075" algn="l"/>
                <a:tab pos="4450715" algn="l"/>
                <a:tab pos="6348730" algn="l"/>
                <a:tab pos="6412230" algn="l"/>
              </a:tabLst>
            </a:pP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“Porque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me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avergüenzo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evangelio,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porque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es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poder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	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Dios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salvación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0" i="1">
                <a:solidFill>
                  <a:srgbClr val="094167"/>
                </a:solidFill>
                <a:latin typeface="Trebuchet MS"/>
                <a:cs typeface="Trebuchet MS"/>
              </a:rPr>
              <a:t>todo 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aquél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cree; 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	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judío primeramente,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	y</a:t>
            </a:r>
            <a:r>
              <a:rPr dirty="0" sz="38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también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al 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griego”.</a:t>
            </a:r>
            <a:endParaRPr sz="3800">
              <a:latin typeface="Trebuchet MS"/>
              <a:cs typeface="Trebuchet MS"/>
            </a:endParaRPr>
          </a:p>
          <a:p>
            <a:pPr marL="252095">
              <a:lnSpc>
                <a:spcPts val="4280"/>
              </a:lnSpc>
            </a:pPr>
            <a:r>
              <a:rPr dirty="0" sz="3800" i="1">
                <a:solidFill>
                  <a:srgbClr val="FF0000"/>
                </a:solidFill>
                <a:latin typeface="Trebuchet MS"/>
                <a:cs typeface="Trebuchet MS"/>
              </a:rPr>
              <a:t>Romanos</a:t>
            </a:r>
            <a:r>
              <a:rPr dirty="0" sz="3800" spc="-1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800" spc="-20" i="1">
                <a:solidFill>
                  <a:srgbClr val="FF0000"/>
                </a:solidFill>
                <a:latin typeface="Trebuchet MS"/>
                <a:cs typeface="Trebuchet MS"/>
              </a:rPr>
              <a:t>1:16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200" y="2184400"/>
            <a:ext cx="5156200" cy="5207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651000" y="2959100"/>
            <a:ext cx="4953000" cy="1714500"/>
            <a:chOff x="1651000" y="2959100"/>
            <a:chExt cx="4953000" cy="17145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2959100"/>
              <a:ext cx="4927600" cy="50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3492500"/>
              <a:ext cx="4813300" cy="635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1000" y="4152900"/>
              <a:ext cx="1879600" cy="5207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5200" y="2034285"/>
            <a:ext cx="5624195" cy="2689860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698500" marR="5080" indent="-685800">
              <a:lnSpc>
                <a:spcPts val="5200"/>
              </a:lnSpc>
              <a:spcBef>
                <a:spcPts val="375"/>
              </a:spcBef>
            </a:pPr>
            <a:r>
              <a:rPr dirty="0" sz="4450" spc="-75"/>
              <a:t>V.</a:t>
            </a:r>
            <a:r>
              <a:rPr dirty="0" sz="4450" spc="-85"/>
              <a:t> </a:t>
            </a:r>
            <a:r>
              <a:rPr dirty="0" sz="4450"/>
              <a:t>Los</a:t>
            </a:r>
            <a:r>
              <a:rPr dirty="0" sz="4450" spc="-80"/>
              <a:t> </a:t>
            </a:r>
            <a:r>
              <a:rPr dirty="0" sz="4450"/>
              <a:t>ancianos</a:t>
            </a:r>
            <a:r>
              <a:rPr dirty="0" sz="4450" spc="-80"/>
              <a:t> </a:t>
            </a:r>
            <a:r>
              <a:rPr dirty="0" sz="4450" spc="-25"/>
              <a:t>son </a:t>
            </a:r>
            <a:r>
              <a:rPr dirty="0" sz="4450"/>
              <a:t>personas</a:t>
            </a:r>
            <a:r>
              <a:rPr dirty="0" sz="4450" spc="-10"/>
              <a:t> </a:t>
            </a:r>
            <a:r>
              <a:rPr dirty="0" sz="4450"/>
              <a:t>que</a:t>
            </a:r>
            <a:r>
              <a:rPr dirty="0" sz="4450" spc="-10"/>
              <a:t> </a:t>
            </a:r>
            <a:r>
              <a:rPr dirty="0" sz="4450" spc="-20"/>
              <a:t>usan </a:t>
            </a:r>
            <a:r>
              <a:rPr dirty="0" sz="4450"/>
              <a:t>bien</a:t>
            </a:r>
            <a:r>
              <a:rPr dirty="0" sz="4450" spc="-55"/>
              <a:t> </a:t>
            </a:r>
            <a:r>
              <a:rPr dirty="0" sz="4450"/>
              <a:t>la</a:t>
            </a:r>
            <a:r>
              <a:rPr dirty="0" sz="4450" spc="-55"/>
              <a:t> </a:t>
            </a:r>
            <a:r>
              <a:rPr dirty="0" sz="4450"/>
              <a:t>palabra</a:t>
            </a:r>
            <a:r>
              <a:rPr dirty="0" sz="4450" spc="-55"/>
              <a:t> </a:t>
            </a:r>
            <a:r>
              <a:rPr dirty="0" sz="4450" spc="-25"/>
              <a:t>de </a:t>
            </a:r>
            <a:r>
              <a:rPr dirty="0" sz="4450" spc="-10"/>
              <a:t>verdad</a:t>
            </a:r>
            <a:endParaRPr sz="44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63327" y="1658677"/>
            <a:ext cx="5907405" cy="3411854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514350" marR="5080" indent="-502284">
              <a:lnSpc>
                <a:spcPct val="95700"/>
              </a:lnSpc>
              <a:spcBef>
                <a:spcPts val="340"/>
              </a:spcBef>
              <a:buFont typeface="Arial"/>
              <a:buChar char="•"/>
              <a:tabLst>
                <a:tab pos="514350" algn="l"/>
                <a:tab pos="514984" algn="l"/>
              </a:tabLst>
            </a:pP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“...Como</a:t>
            </a:r>
            <a:r>
              <a:rPr dirty="0" sz="46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spc="-10" i="1">
                <a:solidFill>
                  <a:srgbClr val="094167"/>
                </a:solidFill>
                <a:latin typeface="Trebuchet MS"/>
                <a:cs typeface="Trebuchet MS"/>
              </a:rPr>
              <a:t>obrero</a:t>
            </a:r>
            <a:r>
              <a:rPr dirty="0" sz="46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46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46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tiene</a:t>
            </a:r>
            <a:r>
              <a:rPr dirty="0" sz="46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46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spc="-25" i="1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avergonzarse</a:t>
            </a:r>
            <a:r>
              <a:rPr dirty="0" sz="46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i="1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46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spc="-25" i="1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4600" b="1" i="1">
                <a:solidFill>
                  <a:srgbClr val="094167"/>
                </a:solidFill>
                <a:latin typeface="Trebuchet MS"/>
                <a:cs typeface="Trebuchet MS"/>
              </a:rPr>
              <a:t>usa</a:t>
            </a:r>
            <a:r>
              <a:rPr dirty="0" sz="4600" spc="-1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b="1" i="1">
                <a:solidFill>
                  <a:srgbClr val="094167"/>
                </a:solidFill>
                <a:latin typeface="Trebuchet MS"/>
                <a:cs typeface="Trebuchet MS"/>
              </a:rPr>
              <a:t>bien</a:t>
            </a:r>
            <a:r>
              <a:rPr dirty="0" sz="4600" spc="-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b="1" i="1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4600" spc="-10" b="1" i="1">
                <a:solidFill>
                  <a:srgbClr val="094167"/>
                </a:solidFill>
                <a:latin typeface="Trebuchet MS"/>
                <a:cs typeface="Trebuchet MS"/>
              </a:rPr>
              <a:t>palabra</a:t>
            </a:r>
            <a:r>
              <a:rPr dirty="0" sz="4600" spc="-10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b="1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4600" spc="-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600" spc="-10" b="1" i="1">
                <a:solidFill>
                  <a:srgbClr val="094167"/>
                </a:solidFill>
                <a:latin typeface="Trebuchet MS"/>
                <a:cs typeface="Trebuchet MS"/>
              </a:rPr>
              <a:t>verdad</a:t>
            </a:r>
            <a:r>
              <a:rPr dirty="0" sz="4600" spc="-10" i="1">
                <a:solidFill>
                  <a:srgbClr val="094167"/>
                </a:solidFill>
                <a:latin typeface="Trebuchet MS"/>
                <a:cs typeface="Trebuchet MS"/>
              </a:rPr>
              <a:t>”.</a:t>
            </a:r>
            <a:endParaRPr sz="4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21911" y="1053083"/>
            <a:ext cx="7134859" cy="464947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just" marL="338455" marR="1179830" indent="-326390">
              <a:lnSpc>
                <a:spcPts val="3500"/>
              </a:lnSpc>
              <a:spcBef>
                <a:spcPts val="305"/>
              </a:spcBef>
              <a:buFont typeface="Arial"/>
              <a:buChar char="•"/>
              <a:tabLst>
                <a:tab pos="339090" algn="l"/>
              </a:tabLst>
            </a:pP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Entienden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que deben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predicar 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Palabra</a:t>
            </a:r>
            <a:r>
              <a:rPr dirty="0" sz="30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0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Dios,</a:t>
            </a:r>
            <a:r>
              <a:rPr dirty="0" sz="30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0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sus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propias teorías.</a:t>
            </a:r>
            <a:endParaRPr sz="3000">
              <a:latin typeface="Trebuchet MS"/>
              <a:cs typeface="Trebuchet MS"/>
            </a:endParaRPr>
          </a:p>
          <a:p>
            <a:pPr marL="338455" marR="5080" indent="-326390">
              <a:lnSpc>
                <a:spcPts val="3500"/>
              </a:lnSpc>
              <a:spcBef>
                <a:spcPts val="60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Usarán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Biblia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fuente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inspiración</a:t>
            </a:r>
            <a:r>
              <a:rPr dirty="0" sz="30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0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presentar</a:t>
            </a:r>
            <a:r>
              <a:rPr dirty="0" sz="30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0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mensajes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desde</a:t>
            </a:r>
            <a:r>
              <a:rPr dirty="0" sz="30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púlpito.</a:t>
            </a:r>
            <a:endParaRPr sz="3000">
              <a:latin typeface="Trebuchet MS"/>
              <a:cs typeface="Trebuchet MS"/>
            </a:endParaRPr>
          </a:p>
          <a:p>
            <a:pPr marL="338455" marR="180975" indent="-326390">
              <a:lnSpc>
                <a:spcPts val="3500"/>
              </a:lnSpc>
              <a:spcBef>
                <a:spcPts val="70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Entenderán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Espíritu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Profecía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es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también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inspirado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Dios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lo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utilizarán</a:t>
            </a:r>
            <a:r>
              <a:rPr dirty="0" sz="30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Luz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Menor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 spc="-25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conduce</a:t>
            </a:r>
            <a:r>
              <a:rPr dirty="0" sz="30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094167"/>
                </a:solidFill>
                <a:latin typeface="Trebuchet MS"/>
                <a:cs typeface="Trebuchet MS"/>
              </a:rPr>
              <a:t>Luz</a:t>
            </a:r>
            <a:r>
              <a:rPr dirty="0" sz="3000" spc="-10">
                <a:solidFill>
                  <a:srgbClr val="094167"/>
                </a:solidFill>
                <a:latin typeface="Trebuchet MS"/>
                <a:cs typeface="Trebuchet MS"/>
              </a:rPr>
              <a:t> Mayor.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24153" y="1130300"/>
            <a:ext cx="6368415" cy="410972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79095" marR="70485" indent="-367030">
              <a:lnSpc>
                <a:spcPts val="3800"/>
              </a:lnSpc>
              <a:spcBef>
                <a:spcPts val="36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3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harán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 propia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interpretación</a:t>
            </a:r>
            <a:r>
              <a:rPr dirty="0" sz="3300" spc="-3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300" spc="-2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3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consejos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Bíblicos,</a:t>
            </a:r>
            <a:r>
              <a:rPr dirty="0" sz="33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sino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que se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amoldarán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consejo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300">
              <a:latin typeface="Trebuchet MS"/>
              <a:cs typeface="Trebuchet MS"/>
            </a:endParaRPr>
          </a:p>
          <a:p>
            <a:pPr marL="379095" marR="5080" indent="-367030">
              <a:lnSpc>
                <a:spcPts val="3800"/>
              </a:lnSpc>
              <a:spcBef>
                <a:spcPts val="8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Usarán</a:t>
            </a:r>
            <a:r>
              <a:rPr dirty="0" sz="33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púlpito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exaltar</a:t>
            </a:r>
            <a:r>
              <a:rPr dirty="0" sz="33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50">
                <a:solidFill>
                  <a:srgbClr val="094167"/>
                </a:solidFill>
                <a:latin typeface="Trebuchet MS"/>
                <a:cs typeface="Trebuchet MS"/>
              </a:rPr>
              <a:t>a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Jesús.</a:t>
            </a:r>
            <a:endParaRPr sz="3300">
              <a:latin typeface="Trebuchet MS"/>
              <a:cs typeface="Trebuchet MS"/>
            </a:endParaRPr>
          </a:p>
          <a:p>
            <a:pPr marL="379095" marR="13335" indent="-367030">
              <a:lnSpc>
                <a:spcPts val="3800"/>
              </a:lnSpc>
              <a:spcBef>
                <a:spcPts val="8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Estudiarán</a:t>
            </a:r>
            <a:r>
              <a:rPr dirty="0" sz="33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Biblia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 espíritu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3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humildad</a:t>
            </a:r>
            <a:r>
              <a:rPr dirty="0" sz="33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3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bajo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 oración.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0561" y="1219200"/>
            <a:ext cx="7250430" cy="38760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357505" marR="996950" indent="-345440">
              <a:lnSpc>
                <a:spcPts val="3600"/>
              </a:lnSpc>
              <a:spcBef>
                <a:spcPts val="32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Impulsarán</a:t>
            </a:r>
            <a:r>
              <a:rPr dirty="0" sz="31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estudio</a:t>
            </a:r>
            <a:r>
              <a:rPr dirty="0" sz="31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Biblia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dentro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su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100">
              <a:latin typeface="Trebuchet MS"/>
              <a:cs typeface="Trebuchet MS"/>
            </a:endParaRPr>
          </a:p>
          <a:p>
            <a:pPr marL="357505" marR="268605" indent="-345440">
              <a:lnSpc>
                <a:spcPts val="3600"/>
              </a:lnSpc>
              <a:spcBef>
                <a:spcPts val="70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Velarán</a:t>
            </a:r>
            <a:r>
              <a:rPr dirty="0" sz="31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1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1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cada</a:t>
            </a:r>
            <a:r>
              <a:rPr dirty="0" sz="3100" spc="-5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familia</a:t>
            </a:r>
            <a:r>
              <a:rPr dirty="0" sz="3100" spc="-4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realice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culto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familiar.</a:t>
            </a:r>
            <a:endParaRPr sz="3100">
              <a:latin typeface="Trebuchet MS"/>
              <a:cs typeface="Trebuchet MS"/>
            </a:endParaRPr>
          </a:p>
          <a:p>
            <a:pPr marL="357505" marR="5080" indent="-345440">
              <a:lnSpc>
                <a:spcPts val="3600"/>
              </a:lnSpc>
              <a:spcBef>
                <a:spcPts val="70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Se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interesarán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familias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35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iglesia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tengan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Biblia,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1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matutina,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1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folleto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los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respectivos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materiales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niños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1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100" spc="-10">
                <a:solidFill>
                  <a:srgbClr val="094167"/>
                </a:solidFill>
                <a:latin typeface="Trebuchet MS"/>
                <a:cs typeface="Trebuchet MS"/>
              </a:rPr>
              <a:t>jóvenes.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82936" y="1244600"/>
            <a:ext cx="6501130" cy="45161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456565" marR="5080" indent="-444500">
              <a:lnSpc>
                <a:spcPts val="4400"/>
              </a:lnSpc>
              <a:spcBef>
                <a:spcPts val="380"/>
              </a:spcBef>
              <a:buFont typeface="Arial"/>
              <a:buChar char="•"/>
              <a:tabLst>
                <a:tab pos="456565" algn="l"/>
                <a:tab pos="457200" algn="l"/>
                <a:tab pos="1583690" algn="l"/>
                <a:tab pos="3168015" algn="l"/>
                <a:tab pos="3632200" algn="l"/>
                <a:tab pos="4097654" algn="l"/>
                <a:tab pos="5690870" algn="l"/>
              </a:tabLst>
            </a:pP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“Procura</a:t>
            </a:r>
            <a:r>
              <a:rPr dirty="0" sz="38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diligencia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presentarte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a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0" i="1">
                <a:solidFill>
                  <a:srgbClr val="094167"/>
                </a:solidFill>
                <a:latin typeface="Trebuchet MS"/>
                <a:cs typeface="Trebuchet MS"/>
              </a:rPr>
              <a:t>Dios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aprobado,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spc="-20" i="1">
                <a:solidFill>
                  <a:srgbClr val="094167"/>
                </a:solidFill>
                <a:latin typeface="Trebuchet MS"/>
                <a:cs typeface="Trebuchet MS"/>
              </a:rPr>
              <a:t>como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obrero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no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tiene</a:t>
            </a:r>
            <a:r>
              <a:rPr dirty="0" sz="38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800" spc="-25" i="1">
                <a:solidFill>
                  <a:srgbClr val="094167"/>
                </a:solidFill>
                <a:latin typeface="Trebuchet MS"/>
                <a:cs typeface="Trebuchet MS"/>
              </a:rPr>
              <a:t>qué 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avergonzarse,</a:t>
            </a:r>
            <a:r>
              <a:rPr dirty="0" sz="3800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800" b="1" i="1">
                <a:solidFill>
                  <a:srgbClr val="5D2779"/>
                </a:solidFill>
                <a:latin typeface="Trebuchet MS"/>
                <a:cs typeface="Trebuchet MS"/>
              </a:rPr>
              <a:t>y</a:t>
            </a:r>
            <a:r>
              <a:rPr dirty="0" sz="3800" spc="-15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800" b="1" i="1">
                <a:solidFill>
                  <a:srgbClr val="5D2779"/>
                </a:solidFill>
                <a:latin typeface="Trebuchet MS"/>
                <a:cs typeface="Trebuchet MS"/>
              </a:rPr>
              <a:t>que</a:t>
            </a:r>
            <a:r>
              <a:rPr dirty="0" sz="3800" spc="-5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800" spc="-25" b="1" i="1">
                <a:solidFill>
                  <a:srgbClr val="5D2779"/>
                </a:solidFill>
                <a:latin typeface="Trebuchet MS"/>
                <a:cs typeface="Trebuchet MS"/>
              </a:rPr>
              <a:t>usa</a:t>
            </a:r>
            <a:r>
              <a:rPr dirty="0" sz="3800" spc="-25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800" spc="-20" b="1" i="1">
                <a:solidFill>
                  <a:srgbClr val="5D2779"/>
                </a:solidFill>
                <a:latin typeface="Trebuchet MS"/>
                <a:cs typeface="Trebuchet MS"/>
              </a:rPr>
              <a:t>bien</a:t>
            </a:r>
            <a:r>
              <a:rPr dirty="0" sz="3800" b="1" i="1">
                <a:solidFill>
                  <a:srgbClr val="5D2779"/>
                </a:solidFill>
                <a:latin typeface="Trebuchet MS"/>
                <a:cs typeface="Trebuchet MS"/>
              </a:rPr>
              <a:t>	la</a:t>
            </a:r>
            <a:r>
              <a:rPr dirty="0" sz="3800" spc="-20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800" b="1" i="1">
                <a:solidFill>
                  <a:srgbClr val="5D2779"/>
                </a:solidFill>
                <a:latin typeface="Trebuchet MS"/>
                <a:cs typeface="Trebuchet MS"/>
              </a:rPr>
              <a:t>palabra</a:t>
            </a:r>
            <a:r>
              <a:rPr dirty="0" sz="3800" spc="-5" b="1" i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800" spc="-25" b="1" i="1">
                <a:solidFill>
                  <a:srgbClr val="5D2779"/>
                </a:solidFill>
                <a:latin typeface="Trebuchet MS"/>
                <a:cs typeface="Trebuchet MS"/>
              </a:rPr>
              <a:t>de </a:t>
            </a:r>
            <a:r>
              <a:rPr dirty="0" sz="3800" spc="-10" b="1" i="1">
                <a:solidFill>
                  <a:srgbClr val="5D2779"/>
                </a:solidFill>
                <a:latin typeface="Trebuchet MS"/>
                <a:cs typeface="Trebuchet MS"/>
              </a:rPr>
              <a:t>verdad</a:t>
            </a:r>
            <a:r>
              <a:rPr dirty="0" sz="3800" spc="-10" i="1">
                <a:solidFill>
                  <a:srgbClr val="094167"/>
                </a:solidFill>
                <a:latin typeface="Trebuchet MS"/>
                <a:cs typeface="Trebuchet MS"/>
              </a:rPr>
              <a:t>”.</a:t>
            </a:r>
            <a:endParaRPr sz="3800">
              <a:latin typeface="Trebuchet MS"/>
              <a:cs typeface="Trebuchet MS"/>
            </a:endParaRPr>
          </a:p>
          <a:p>
            <a:pPr marL="469265">
              <a:lnSpc>
                <a:spcPts val="4280"/>
              </a:lnSpc>
              <a:tabLst>
                <a:tab pos="868044" algn="l"/>
              </a:tabLst>
            </a:pPr>
            <a:r>
              <a:rPr dirty="0" sz="3800" spc="-50" i="1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3800" i="1">
                <a:solidFill>
                  <a:srgbClr val="FF0000"/>
                </a:solidFill>
                <a:latin typeface="Trebuchet MS"/>
                <a:cs typeface="Trebuchet MS"/>
              </a:rPr>
              <a:t>	Timoteo</a:t>
            </a:r>
            <a:r>
              <a:rPr dirty="0" sz="3800" spc="-1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800" spc="-20" i="1">
                <a:solidFill>
                  <a:srgbClr val="FF0000"/>
                </a:solidFill>
                <a:latin typeface="Trebuchet MS"/>
                <a:cs typeface="Trebuchet MS"/>
              </a:rPr>
              <a:t>2:15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2384226"/>
            <a:ext cx="7620000" cy="4474210"/>
            <a:chOff x="1524000" y="2384226"/>
            <a:chExt cx="7620000" cy="44742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2590800"/>
              <a:ext cx="5854700" cy="711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2700" y="3543300"/>
              <a:ext cx="3784600" cy="7112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037" rIns="0" bIns="0" rtlCol="0" vert="horz">
            <a:spAutoFit/>
          </a:bodyPr>
          <a:lstStyle/>
          <a:p>
            <a:pPr marL="2023745" marR="5080" indent="-1054100">
              <a:lnSpc>
                <a:spcPts val="7500"/>
              </a:lnSpc>
              <a:spcBef>
                <a:spcPts val="480"/>
              </a:spcBef>
            </a:pPr>
            <a:r>
              <a:rPr dirty="0"/>
              <a:t>Reafirmando</a:t>
            </a:r>
            <a:r>
              <a:rPr dirty="0" spc="-10"/>
              <a:t> </a:t>
            </a:r>
            <a:r>
              <a:rPr dirty="0" spc="-25"/>
              <a:t>lo </a:t>
            </a:r>
            <a:r>
              <a:rPr dirty="0" spc="-10"/>
              <a:t>estudiado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200" y="1854200"/>
            <a:ext cx="5207000" cy="635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200" y="2717800"/>
            <a:ext cx="6921500" cy="7874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727200" y="3594100"/>
            <a:ext cx="3467100" cy="787400"/>
            <a:chOff x="1727200" y="3594100"/>
            <a:chExt cx="3467100" cy="78740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200" y="3594100"/>
              <a:ext cx="3136900" cy="787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1400" y="3759200"/>
              <a:ext cx="342900" cy="4699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185545" marR="5080" indent="-660400">
              <a:lnSpc>
                <a:spcPts val="6900"/>
              </a:lnSpc>
              <a:spcBef>
                <a:spcPts val="500"/>
              </a:spcBef>
              <a:tabLst>
                <a:tab pos="1247140" algn="l"/>
              </a:tabLst>
            </a:pPr>
            <a:r>
              <a:rPr dirty="0" sz="6000" spc="-25"/>
              <a:t>I.</a:t>
            </a:r>
            <a:r>
              <a:rPr dirty="0" sz="6000"/>
              <a:t>		Los</a:t>
            </a:r>
            <a:r>
              <a:rPr dirty="0" sz="6000" spc="-20"/>
              <a:t> </a:t>
            </a:r>
            <a:r>
              <a:rPr dirty="0" sz="6000" spc="-10"/>
              <a:t>ancianos </a:t>
            </a:r>
            <a:r>
              <a:rPr dirty="0" sz="6000"/>
              <a:t>deben</a:t>
            </a:r>
            <a:r>
              <a:rPr dirty="0" sz="6000" spc="-15"/>
              <a:t> </a:t>
            </a:r>
            <a:r>
              <a:rPr dirty="0" sz="6000"/>
              <a:t>ser</a:t>
            </a:r>
            <a:r>
              <a:rPr dirty="0" sz="6000" spc="-5"/>
              <a:t> </a:t>
            </a:r>
            <a:r>
              <a:rPr dirty="0" sz="6000" spc="-10"/>
              <a:t>personas diligentes</a:t>
            </a:r>
            <a:endParaRPr sz="6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47800" y="977900"/>
            <a:ext cx="6667500" cy="1511300"/>
            <a:chOff x="1447800" y="977900"/>
            <a:chExt cx="6667500" cy="15113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977900"/>
              <a:ext cx="6667500" cy="4953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8500" y="1485900"/>
              <a:ext cx="5194300" cy="495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8500" y="1993900"/>
              <a:ext cx="5842000" cy="4953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7000" y="2082800"/>
              <a:ext cx="254000" cy="330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7000" y="876300"/>
            <a:ext cx="6670675" cy="1559560"/>
          </a:xfrm>
          <a:prstGeom prst="rect"/>
        </p:spPr>
        <p:txBody>
          <a:bodyPr wrap="square" lIns="0" tIns="35560" rIns="0" bIns="0" rtlCol="0" vert="horz">
            <a:spAutoFit/>
          </a:bodyPr>
          <a:lstStyle/>
          <a:p>
            <a:pPr marL="571500" marR="5080" indent="-558800">
              <a:lnSpc>
                <a:spcPts val="4000"/>
              </a:lnSpc>
              <a:spcBef>
                <a:spcPts val="280"/>
              </a:spcBef>
              <a:tabLst>
                <a:tab pos="3834129" algn="l"/>
                <a:tab pos="4582795" algn="l"/>
              </a:tabLst>
            </a:pPr>
            <a:r>
              <a:rPr dirty="0" sz="3400"/>
              <a:t>1.</a:t>
            </a:r>
            <a:r>
              <a:rPr dirty="0" sz="3400" spc="-25"/>
              <a:t> </a:t>
            </a:r>
            <a:r>
              <a:rPr dirty="0" sz="3400"/>
              <a:t>Mencione</a:t>
            </a:r>
            <a:r>
              <a:rPr dirty="0" sz="3400" spc="-15"/>
              <a:t> </a:t>
            </a:r>
            <a:r>
              <a:rPr dirty="0" sz="3400"/>
              <a:t>por</a:t>
            </a:r>
            <a:r>
              <a:rPr dirty="0" sz="3400" spc="-10"/>
              <a:t> </a:t>
            </a:r>
            <a:r>
              <a:rPr dirty="0" sz="3400"/>
              <a:t>lo</a:t>
            </a:r>
            <a:r>
              <a:rPr dirty="0" sz="3400" spc="-15"/>
              <a:t> </a:t>
            </a:r>
            <a:r>
              <a:rPr dirty="0" sz="3400"/>
              <a:t>menos</a:t>
            </a:r>
            <a:r>
              <a:rPr dirty="0" sz="3400" spc="-10"/>
              <a:t> cuatro </a:t>
            </a:r>
            <a:r>
              <a:rPr dirty="0" sz="3400"/>
              <a:t>aspectos</a:t>
            </a:r>
            <a:r>
              <a:rPr dirty="0" sz="3400" spc="-20"/>
              <a:t> </a:t>
            </a:r>
            <a:r>
              <a:rPr dirty="0" sz="3400"/>
              <a:t>en</a:t>
            </a:r>
            <a:r>
              <a:rPr dirty="0" sz="3400" spc="-10"/>
              <a:t> </a:t>
            </a:r>
            <a:r>
              <a:rPr dirty="0" sz="3400"/>
              <a:t>los</a:t>
            </a:r>
            <a:r>
              <a:rPr dirty="0" sz="3400" spc="-10"/>
              <a:t> </a:t>
            </a:r>
            <a:r>
              <a:rPr dirty="0" sz="3400"/>
              <a:t>cuales</a:t>
            </a:r>
            <a:r>
              <a:rPr dirty="0" sz="3400" spc="-10"/>
              <a:t> </a:t>
            </a:r>
            <a:r>
              <a:rPr dirty="0" sz="3400" spc="-25"/>
              <a:t>los </a:t>
            </a:r>
            <a:r>
              <a:rPr dirty="0" sz="3400"/>
              <a:t>ancianos</a:t>
            </a:r>
            <a:r>
              <a:rPr dirty="0" sz="3400" spc="-45"/>
              <a:t> </a:t>
            </a:r>
            <a:r>
              <a:rPr dirty="0" sz="3400" spc="-10"/>
              <a:t>deben</a:t>
            </a:r>
            <a:r>
              <a:rPr dirty="0" sz="3400"/>
              <a:t>	</a:t>
            </a:r>
            <a:r>
              <a:rPr dirty="0" sz="3400" spc="-25"/>
              <a:t>ser</a:t>
            </a:r>
            <a:r>
              <a:rPr dirty="0" sz="3400"/>
              <a:t>	</a:t>
            </a:r>
            <a:r>
              <a:rPr dirty="0" sz="3400" spc="-10"/>
              <a:t>diligentes</a:t>
            </a:r>
            <a:endParaRPr sz="3400"/>
          </a:p>
        </p:txBody>
      </p:sp>
      <p:sp>
        <p:nvSpPr>
          <p:cNvPr id="8" name="object 8" descr=""/>
          <p:cNvSpPr txBox="1"/>
          <p:nvPr/>
        </p:nvSpPr>
        <p:spPr>
          <a:xfrm>
            <a:off x="1775642" y="4952226"/>
            <a:ext cx="442595" cy="56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50" spc="-25">
                <a:solidFill>
                  <a:srgbClr val="094167"/>
                </a:solidFill>
                <a:latin typeface="Trebuchet MS"/>
                <a:cs typeface="Trebuchet MS"/>
              </a:rPr>
              <a:t>d.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75642" y="2499907"/>
            <a:ext cx="5125720" cy="35344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840105" indent="-828040">
              <a:lnSpc>
                <a:spcPct val="100000"/>
              </a:lnSpc>
              <a:spcBef>
                <a:spcPts val="705"/>
              </a:spcBef>
              <a:buAutoNum type="alphaLcPeriod"/>
              <a:tabLst>
                <a:tab pos="840105" algn="l"/>
                <a:tab pos="840740" algn="l"/>
              </a:tabLst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Cuidar</a:t>
            </a:r>
            <a:r>
              <a:rPr dirty="0" sz="355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55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ovejas.</a:t>
            </a:r>
            <a:endParaRPr sz="3550">
              <a:latin typeface="Trebuchet MS"/>
              <a:cs typeface="Trebuchet MS"/>
            </a:endParaRPr>
          </a:p>
          <a:p>
            <a:pPr marL="840105" indent="-828040">
              <a:lnSpc>
                <a:spcPct val="100000"/>
              </a:lnSpc>
              <a:spcBef>
                <a:spcPts val="610"/>
              </a:spcBef>
              <a:buAutoNum type="alphaLcPeriod"/>
              <a:tabLst>
                <a:tab pos="840105" algn="l"/>
                <a:tab pos="840740" algn="l"/>
              </a:tabLst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Alimentar</a:t>
            </a:r>
            <a:r>
              <a:rPr dirty="0" sz="355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 ovejas.</a:t>
            </a:r>
            <a:endParaRPr sz="3550">
              <a:latin typeface="Trebuchet MS"/>
              <a:cs typeface="Trebuchet MS"/>
            </a:endParaRPr>
          </a:p>
          <a:p>
            <a:pPr marL="840105" marR="134620" indent="-828040">
              <a:lnSpc>
                <a:spcPct val="104500"/>
              </a:lnSpc>
              <a:spcBef>
                <a:spcPts val="434"/>
              </a:spcBef>
              <a:buAutoNum type="alphaLcPeriod"/>
              <a:tabLst>
                <a:tab pos="840105" algn="l"/>
                <a:tab pos="840740" algn="l"/>
                <a:tab pos="2296795" algn="l"/>
              </a:tabLst>
            </a:pP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Buscar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	la</a:t>
            </a:r>
            <a:r>
              <a:rPr dirty="0" sz="355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oveja extraviada. 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Anticiparse</a:t>
            </a:r>
            <a:r>
              <a:rPr dirty="0" sz="355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 alertar</a:t>
            </a:r>
            <a:endParaRPr sz="3550">
              <a:latin typeface="Trebuchet MS"/>
              <a:cs typeface="Trebuchet MS"/>
            </a:endParaRPr>
          </a:p>
          <a:p>
            <a:pPr marL="840105">
              <a:lnSpc>
                <a:spcPts val="4100"/>
              </a:lnSpc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5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peligro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600" y="1193800"/>
            <a:ext cx="4686300" cy="4064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790700" y="1219200"/>
            <a:ext cx="6794500" cy="990600"/>
            <a:chOff x="1790700" y="1219200"/>
            <a:chExt cx="6794500" cy="9906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900" y="1219200"/>
              <a:ext cx="2527300" cy="4699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700" y="1714500"/>
              <a:ext cx="6375400" cy="4953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1084580"/>
            <a:ext cx="7350759" cy="1089025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571500" marR="5080" indent="-558800">
              <a:lnSpc>
                <a:spcPts val="4100"/>
              </a:lnSpc>
              <a:spcBef>
                <a:spcPts val="370"/>
              </a:spcBef>
            </a:pPr>
            <a:r>
              <a:rPr dirty="0" sz="3550"/>
              <a:t>2.</a:t>
            </a:r>
            <a:r>
              <a:rPr dirty="0" sz="3550" spc="-15"/>
              <a:t> </a:t>
            </a:r>
            <a:r>
              <a:rPr dirty="0" sz="3550"/>
              <a:t>Los</a:t>
            </a:r>
            <a:r>
              <a:rPr dirty="0" sz="3550" spc="-5"/>
              <a:t> </a:t>
            </a:r>
            <a:r>
              <a:rPr dirty="0" sz="3550"/>
              <a:t>ancianos</a:t>
            </a:r>
            <a:r>
              <a:rPr dirty="0" sz="3550" spc="-5"/>
              <a:t> </a:t>
            </a:r>
            <a:r>
              <a:rPr dirty="0" sz="3550"/>
              <a:t>deben</a:t>
            </a:r>
            <a:r>
              <a:rPr dirty="0" sz="3550" spc="-5"/>
              <a:t> </a:t>
            </a:r>
            <a:r>
              <a:rPr dirty="0" sz="3550" spc="-10"/>
              <a:t>presentarse </a:t>
            </a:r>
            <a:r>
              <a:rPr dirty="0" sz="3550"/>
              <a:t>a</a:t>
            </a:r>
            <a:r>
              <a:rPr dirty="0" sz="3550" spc="-5"/>
              <a:t> </a:t>
            </a:r>
            <a:r>
              <a:rPr dirty="0" sz="3550"/>
              <a:t>Dios</a:t>
            </a:r>
            <a:r>
              <a:rPr dirty="0" sz="3550" spc="-5"/>
              <a:t> </a:t>
            </a:r>
            <a:r>
              <a:rPr dirty="0" sz="3550"/>
              <a:t>antes de</a:t>
            </a:r>
            <a:r>
              <a:rPr dirty="0" sz="3550" spc="5"/>
              <a:t> </a:t>
            </a:r>
            <a:r>
              <a:rPr dirty="0" sz="3550"/>
              <a:t>presentarse</a:t>
            </a:r>
            <a:r>
              <a:rPr dirty="0" sz="3550" spc="-5"/>
              <a:t> </a:t>
            </a:r>
            <a:r>
              <a:rPr dirty="0" sz="3550" spc="-35"/>
              <a:t>a:</a:t>
            </a:r>
            <a:endParaRPr sz="3550"/>
          </a:p>
        </p:txBody>
      </p:sp>
      <p:sp>
        <p:nvSpPr>
          <p:cNvPr id="7" name="object 7" descr=""/>
          <p:cNvSpPr txBox="1"/>
          <p:nvPr/>
        </p:nvSpPr>
        <p:spPr>
          <a:xfrm>
            <a:off x="1635130" y="2279032"/>
            <a:ext cx="5575300" cy="336613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854075" indent="-841375">
              <a:lnSpc>
                <a:spcPct val="100000"/>
              </a:lnSpc>
              <a:spcBef>
                <a:spcPts val="750"/>
              </a:spcBef>
              <a:buAutoNum type="alphaLcPeriod"/>
              <a:tabLst>
                <a:tab pos="853440" algn="l"/>
                <a:tab pos="854075" algn="l"/>
              </a:tabLst>
            </a:pP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250" spc="-4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 spc="-10">
                <a:solidFill>
                  <a:srgbClr val="094167"/>
                </a:solidFill>
                <a:latin typeface="Trebuchet MS"/>
                <a:cs typeface="Trebuchet MS"/>
              </a:rPr>
              <a:t>familia.</a:t>
            </a:r>
            <a:endParaRPr sz="3250">
              <a:latin typeface="Trebuchet MS"/>
              <a:cs typeface="Trebuchet MS"/>
            </a:endParaRPr>
          </a:p>
          <a:p>
            <a:pPr marL="854075" indent="-841375">
              <a:lnSpc>
                <a:spcPct val="100000"/>
              </a:lnSpc>
              <a:spcBef>
                <a:spcPts val="655"/>
              </a:spcBef>
              <a:buAutoNum type="alphaLcPeriod"/>
              <a:tabLst>
                <a:tab pos="853440" algn="l"/>
                <a:tab pos="854075" algn="l"/>
              </a:tabLst>
            </a:pP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25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junta</a:t>
            </a:r>
            <a:r>
              <a:rPr dirty="0" sz="325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25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 spc="-10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3250">
              <a:latin typeface="Trebuchet MS"/>
              <a:cs typeface="Trebuchet MS"/>
            </a:endParaRPr>
          </a:p>
          <a:p>
            <a:pPr marL="854075" indent="-84137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53440" algn="l"/>
                <a:tab pos="854075" algn="l"/>
              </a:tabLst>
            </a:pP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250" spc="-4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250" spc="-4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 spc="-10">
                <a:solidFill>
                  <a:srgbClr val="094167"/>
                </a:solidFill>
                <a:latin typeface="Trebuchet MS"/>
                <a:cs typeface="Trebuchet MS"/>
              </a:rPr>
              <a:t>púlpito.</a:t>
            </a:r>
            <a:endParaRPr sz="3250">
              <a:latin typeface="Trebuchet MS"/>
              <a:cs typeface="Trebuchet MS"/>
            </a:endParaRPr>
          </a:p>
          <a:p>
            <a:pPr marL="854075" indent="-84137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53440" algn="l"/>
                <a:tab pos="854075" algn="l"/>
              </a:tabLst>
            </a:pP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Ungir</a:t>
            </a:r>
            <a:r>
              <a:rPr dirty="0" sz="325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25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 spc="-10">
                <a:solidFill>
                  <a:srgbClr val="094167"/>
                </a:solidFill>
                <a:latin typeface="Trebuchet MS"/>
                <a:cs typeface="Trebuchet MS"/>
              </a:rPr>
              <a:t>enfermo.</a:t>
            </a:r>
            <a:endParaRPr sz="3250">
              <a:latin typeface="Trebuchet MS"/>
              <a:cs typeface="Trebuchet MS"/>
            </a:endParaRPr>
          </a:p>
          <a:p>
            <a:pPr marL="853440" marR="5080" indent="-841375">
              <a:lnSpc>
                <a:spcPts val="3700"/>
              </a:lnSpc>
              <a:spcBef>
                <a:spcPts val="890"/>
              </a:spcBef>
              <a:buAutoNum type="alphaLcPeriod"/>
              <a:tabLst>
                <a:tab pos="853440" algn="l"/>
                <a:tab pos="854075" algn="l"/>
              </a:tabLst>
            </a:pP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Llamar</a:t>
            </a:r>
            <a:r>
              <a:rPr dirty="0" sz="325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25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atención</a:t>
            </a:r>
            <a:r>
              <a:rPr dirty="0" sz="3250" spc="-9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250" spc="-8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 spc="-25">
                <a:solidFill>
                  <a:srgbClr val="094167"/>
                </a:solidFill>
                <a:latin typeface="Trebuchet MS"/>
                <a:cs typeface="Trebuchet MS"/>
              </a:rPr>
              <a:t>que </a:t>
            </a:r>
            <a:r>
              <a:rPr dirty="0" sz="3250">
                <a:solidFill>
                  <a:srgbClr val="094167"/>
                </a:solidFill>
                <a:latin typeface="Trebuchet MS"/>
                <a:cs typeface="Trebuchet MS"/>
              </a:rPr>
              <a:t>ha</a:t>
            </a:r>
            <a:r>
              <a:rPr dirty="0" sz="3250" spc="-4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250" spc="-10">
                <a:solidFill>
                  <a:srgbClr val="094167"/>
                </a:solidFill>
                <a:latin typeface="Trebuchet MS"/>
                <a:cs typeface="Trebuchet MS"/>
              </a:rPr>
              <a:t>fallado.</a:t>
            </a:r>
            <a:endParaRPr sz="3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041400"/>
            <a:ext cx="6108700" cy="444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7600" y="1625600"/>
            <a:ext cx="4648200" cy="5461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2800" y="1727200"/>
            <a:ext cx="965200" cy="4445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727200" y="919480"/>
            <a:ext cx="6417945" cy="121348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647700" marR="5080" indent="-635000">
              <a:lnSpc>
                <a:spcPts val="4600"/>
              </a:lnSpc>
              <a:spcBef>
                <a:spcPts val="350"/>
              </a:spcBef>
            </a:pPr>
            <a:r>
              <a:rPr dirty="0" sz="3950" b="1">
                <a:solidFill>
                  <a:srgbClr val="5D2779"/>
                </a:solidFill>
                <a:latin typeface="Trebuchet MS"/>
                <a:cs typeface="Trebuchet MS"/>
              </a:rPr>
              <a:t>3.</a:t>
            </a:r>
            <a:r>
              <a:rPr dirty="0" sz="3950" spc="-2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950" b="1">
                <a:solidFill>
                  <a:srgbClr val="5D2779"/>
                </a:solidFill>
                <a:latin typeface="Trebuchet MS"/>
                <a:cs typeface="Trebuchet MS"/>
              </a:rPr>
              <a:t>Los</a:t>
            </a:r>
            <a:r>
              <a:rPr dirty="0" sz="3950" spc="-5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950" b="1">
                <a:solidFill>
                  <a:srgbClr val="5D2779"/>
                </a:solidFill>
                <a:latin typeface="Trebuchet MS"/>
                <a:cs typeface="Trebuchet MS"/>
              </a:rPr>
              <a:t>ancianos</a:t>
            </a:r>
            <a:r>
              <a:rPr dirty="0" sz="3950" spc="-5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950" b="1">
                <a:solidFill>
                  <a:srgbClr val="5D2779"/>
                </a:solidFill>
                <a:latin typeface="Trebuchet MS"/>
                <a:cs typeface="Trebuchet MS"/>
              </a:rPr>
              <a:t>deben</a:t>
            </a:r>
            <a:r>
              <a:rPr dirty="0" sz="3950" spc="-1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950" spc="-25" b="1">
                <a:solidFill>
                  <a:srgbClr val="5D2779"/>
                </a:solidFill>
                <a:latin typeface="Trebuchet MS"/>
                <a:cs typeface="Trebuchet MS"/>
              </a:rPr>
              <a:t>ser </a:t>
            </a:r>
            <a:r>
              <a:rPr dirty="0" sz="3950" b="1">
                <a:solidFill>
                  <a:srgbClr val="5D2779"/>
                </a:solidFill>
                <a:latin typeface="Trebuchet MS"/>
                <a:cs typeface="Trebuchet MS"/>
              </a:rPr>
              <a:t>personas</a:t>
            </a:r>
            <a:r>
              <a:rPr dirty="0" sz="3950" spc="-30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950" b="1">
                <a:solidFill>
                  <a:srgbClr val="5D2779"/>
                </a:solidFill>
                <a:latin typeface="Trebuchet MS"/>
                <a:cs typeface="Trebuchet MS"/>
              </a:rPr>
              <a:t>aprobadas</a:t>
            </a:r>
            <a:r>
              <a:rPr dirty="0" sz="3950" spc="-25" b="1">
                <a:solidFill>
                  <a:srgbClr val="5D2779"/>
                </a:solidFill>
                <a:latin typeface="Trebuchet MS"/>
                <a:cs typeface="Trebuchet MS"/>
              </a:rPr>
              <a:t> </a:t>
            </a:r>
            <a:r>
              <a:rPr dirty="0" sz="3950" spc="-20" b="1">
                <a:solidFill>
                  <a:srgbClr val="5D2779"/>
                </a:solidFill>
                <a:latin typeface="Trebuchet MS"/>
                <a:cs typeface="Trebuchet MS"/>
              </a:rPr>
              <a:t>por: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59802" y="2248841"/>
            <a:ext cx="495300" cy="35814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4000" spc="-25">
                <a:solidFill>
                  <a:srgbClr val="094167"/>
                </a:solidFill>
                <a:latin typeface="Trebuchet MS"/>
                <a:cs typeface="Trebuchet MS"/>
              </a:rPr>
              <a:t>a.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4000" spc="-25">
                <a:solidFill>
                  <a:srgbClr val="094167"/>
                </a:solidFill>
                <a:latin typeface="Trebuchet MS"/>
                <a:cs typeface="Trebuchet MS"/>
              </a:rPr>
              <a:t>b.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4000" spc="-25">
                <a:solidFill>
                  <a:srgbClr val="094167"/>
                </a:solidFill>
                <a:latin typeface="Trebuchet MS"/>
                <a:cs typeface="Trebuchet MS"/>
              </a:rPr>
              <a:t>c.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4000" spc="-25">
                <a:solidFill>
                  <a:srgbClr val="094167"/>
                </a:solidFill>
                <a:latin typeface="Trebuchet MS"/>
                <a:cs typeface="Trebuchet MS"/>
              </a:rPr>
              <a:t>d.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4000" spc="-25">
                <a:solidFill>
                  <a:srgbClr val="094167"/>
                </a:solidFill>
                <a:latin typeface="Trebuchet MS"/>
                <a:cs typeface="Trebuchet MS"/>
              </a:rPr>
              <a:t>e.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89300" y="2247900"/>
            <a:ext cx="2936875" cy="3581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4000">
                <a:solidFill>
                  <a:srgbClr val="094167"/>
                </a:solidFill>
                <a:latin typeface="Trebuchet MS"/>
                <a:cs typeface="Trebuchet MS"/>
              </a:rPr>
              <a:t>Su </a:t>
            </a:r>
            <a:r>
              <a:rPr dirty="0" sz="4000" spc="-10">
                <a:solidFill>
                  <a:srgbClr val="094167"/>
                </a:solidFill>
                <a:latin typeface="Trebuchet MS"/>
                <a:cs typeface="Trebuchet MS"/>
              </a:rPr>
              <a:t>esposo/a. </a:t>
            </a:r>
            <a:r>
              <a:rPr dirty="0" sz="4000">
                <a:solidFill>
                  <a:srgbClr val="094167"/>
                </a:solidFill>
                <a:latin typeface="Trebuchet MS"/>
                <a:cs typeface="Trebuchet MS"/>
              </a:rPr>
              <a:t>Sus </a:t>
            </a:r>
            <a:r>
              <a:rPr dirty="0" sz="4000" spc="-10">
                <a:solidFill>
                  <a:srgbClr val="094167"/>
                </a:solidFill>
                <a:latin typeface="Trebuchet MS"/>
                <a:cs typeface="Trebuchet MS"/>
              </a:rPr>
              <a:t>hijos.</a:t>
            </a:r>
            <a:endParaRPr sz="4000">
              <a:latin typeface="Trebuchet MS"/>
              <a:cs typeface="Trebuchet MS"/>
            </a:endParaRPr>
          </a:p>
          <a:p>
            <a:pPr marL="12700" marR="170815">
              <a:lnSpc>
                <a:spcPts val="5600"/>
              </a:lnSpc>
              <a:spcBef>
                <a:spcPts val="320"/>
              </a:spcBef>
            </a:pPr>
            <a:r>
              <a:rPr dirty="0" sz="4000">
                <a:solidFill>
                  <a:srgbClr val="094167"/>
                </a:solidFill>
                <a:latin typeface="Trebuchet MS"/>
                <a:cs typeface="Trebuchet MS"/>
              </a:rPr>
              <a:t>Sus </a:t>
            </a:r>
            <a:r>
              <a:rPr dirty="0" sz="4000" spc="-10">
                <a:solidFill>
                  <a:srgbClr val="094167"/>
                </a:solidFill>
                <a:latin typeface="Trebuchet MS"/>
                <a:cs typeface="Trebuchet MS"/>
              </a:rPr>
              <a:t>vecinos. </a:t>
            </a:r>
            <a:r>
              <a:rPr dirty="0" sz="4000">
                <a:solidFill>
                  <a:srgbClr val="094167"/>
                </a:solidFill>
                <a:latin typeface="Trebuchet MS"/>
                <a:cs typeface="Trebuchet MS"/>
              </a:rPr>
              <a:t>Su </a:t>
            </a:r>
            <a:r>
              <a:rPr dirty="0" sz="4000" spc="-10">
                <a:solidFill>
                  <a:srgbClr val="094167"/>
                </a:solidFill>
                <a:latin typeface="Trebuchet MS"/>
                <a:cs typeface="Trebuchet MS"/>
              </a:rPr>
              <a:t>iglesia.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4000" spc="-10">
                <a:solidFill>
                  <a:srgbClr val="094167"/>
                </a:solidFill>
                <a:latin typeface="Trebuchet MS"/>
                <a:cs typeface="Trebuchet MS"/>
              </a:rPr>
              <a:t>Dios.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257300"/>
            <a:ext cx="6134100" cy="4572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8700" y="1854200"/>
            <a:ext cx="4152900" cy="55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2900" y="1132839"/>
            <a:ext cx="6149340" cy="1244600"/>
          </a:xfrm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marL="685800" marR="5080" indent="-673100">
              <a:lnSpc>
                <a:spcPts val="4700"/>
              </a:lnSpc>
              <a:spcBef>
                <a:spcPts val="395"/>
              </a:spcBef>
            </a:pPr>
            <a:r>
              <a:rPr dirty="0" sz="4050"/>
              <a:t>4.</a:t>
            </a:r>
            <a:r>
              <a:rPr dirty="0" sz="4050" spc="-5"/>
              <a:t> </a:t>
            </a:r>
            <a:r>
              <a:rPr dirty="0" sz="4050"/>
              <a:t>Los ancianos</a:t>
            </a:r>
            <a:r>
              <a:rPr dirty="0" sz="4050" spc="-5"/>
              <a:t> </a:t>
            </a:r>
            <a:r>
              <a:rPr dirty="0" sz="4050"/>
              <a:t>no </a:t>
            </a:r>
            <a:r>
              <a:rPr dirty="0" sz="4050" spc="-10"/>
              <a:t>deben </a:t>
            </a:r>
            <a:r>
              <a:rPr dirty="0" sz="4050"/>
              <a:t>avergonzarse</a:t>
            </a:r>
            <a:r>
              <a:rPr dirty="0" sz="4050" spc="-35"/>
              <a:t> </a:t>
            </a:r>
            <a:r>
              <a:rPr dirty="0" sz="4050" spc="-25"/>
              <a:t>de:</a:t>
            </a:r>
            <a:endParaRPr sz="4050"/>
          </a:p>
        </p:txBody>
      </p:sp>
      <p:sp>
        <p:nvSpPr>
          <p:cNvPr id="5" name="object 5" descr=""/>
          <p:cNvSpPr txBox="1"/>
          <p:nvPr/>
        </p:nvSpPr>
        <p:spPr>
          <a:xfrm>
            <a:off x="1777866" y="2403510"/>
            <a:ext cx="5629275" cy="308483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830"/>
              </a:spcBef>
              <a:buAutoNum type="alphaLcPeriod"/>
              <a:tabLst>
                <a:tab pos="927100" algn="l"/>
                <a:tab pos="927735" algn="l"/>
              </a:tabLst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Ser</a:t>
            </a:r>
            <a:r>
              <a:rPr dirty="0" sz="3550" spc="-19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Adventistas.</a:t>
            </a:r>
            <a:endParaRPr sz="3550">
              <a:latin typeface="Trebuchet MS"/>
              <a:cs typeface="Trebuchet MS"/>
            </a:endParaRPr>
          </a:p>
          <a:p>
            <a:pPr marL="927100" indent="-915035">
              <a:lnSpc>
                <a:spcPct val="100000"/>
              </a:lnSpc>
              <a:spcBef>
                <a:spcPts val="735"/>
              </a:spcBef>
              <a:buAutoNum type="alphaLcPeriod"/>
              <a:tabLst>
                <a:tab pos="927100" algn="l"/>
                <a:tab pos="927735" algn="l"/>
              </a:tabLst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Su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testimonio.</a:t>
            </a:r>
            <a:endParaRPr sz="3550">
              <a:latin typeface="Trebuchet MS"/>
              <a:cs typeface="Trebuchet MS"/>
            </a:endParaRPr>
          </a:p>
          <a:p>
            <a:pPr marL="927100" indent="-915035">
              <a:lnSpc>
                <a:spcPct val="100000"/>
              </a:lnSpc>
              <a:spcBef>
                <a:spcPts val="740"/>
              </a:spcBef>
              <a:buAutoNum type="alphaLcPeriod"/>
              <a:tabLst>
                <a:tab pos="927100" algn="l"/>
                <a:tab pos="927735" algn="l"/>
              </a:tabLst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Su</a:t>
            </a:r>
            <a:r>
              <a:rPr dirty="0" sz="35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cargo</a:t>
            </a:r>
            <a:r>
              <a:rPr dirty="0" sz="35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anciano/a.</a:t>
            </a:r>
            <a:endParaRPr sz="3550">
              <a:latin typeface="Trebuchet MS"/>
              <a:cs typeface="Trebuchet MS"/>
            </a:endParaRPr>
          </a:p>
          <a:p>
            <a:pPr marL="927100" marR="821690" indent="-915035">
              <a:lnSpc>
                <a:spcPts val="4100"/>
              </a:lnSpc>
              <a:spcBef>
                <a:spcPts val="1000"/>
              </a:spcBef>
              <a:buAutoNum type="alphaLcPeriod"/>
              <a:tabLst>
                <a:tab pos="927100" algn="l"/>
                <a:tab pos="927735" algn="l"/>
              </a:tabLst>
            </a:pPr>
            <a:r>
              <a:rPr dirty="0" sz="3550">
                <a:solidFill>
                  <a:srgbClr val="094167"/>
                </a:solidFill>
                <a:latin typeface="Trebuchet MS"/>
                <a:cs typeface="Trebuchet MS"/>
              </a:rPr>
              <a:t>El testimonio de </a:t>
            </a:r>
            <a:r>
              <a:rPr dirty="0" sz="3550" spc="-25">
                <a:solidFill>
                  <a:srgbClr val="094167"/>
                </a:solidFill>
                <a:latin typeface="Trebuchet MS"/>
                <a:cs typeface="Trebuchet MS"/>
              </a:rPr>
              <a:t>su </a:t>
            </a:r>
            <a:r>
              <a:rPr dirty="0" sz="3550" spc="-10">
                <a:solidFill>
                  <a:srgbClr val="094167"/>
                </a:solidFill>
                <a:latin typeface="Trebuchet MS"/>
                <a:cs typeface="Trebuchet MS"/>
              </a:rPr>
              <a:t>familia.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300" y="1168400"/>
            <a:ext cx="5295900" cy="444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5300" y="1181100"/>
            <a:ext cx="558800" cy="4318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0100" y="1752600"/>
            <a:ext cx="5588000" cy="546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3500" y="1033780"/>
            <a:ext cx="6329680" cy="1213485"/>
          </a:xfrm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711200" marR="5080" indent="-698500">
              <a:lnSpc>
                <a:spcPts val="4600"/>
              </a:lnSpc>
              <a:spcBef>
                <a:spcPts val="350"/>
              </a:spcBef>
            </a:pPr>
            <a:r>
              <a:rPr dirty="0" sz="3950"/>
              <a:t>5.</a:t>
            </a:r>
            <a:r>
              <a:rPr dirty="0" sz="3950" spc="-20"/>
              <a:t> </a:t>
            </a:r>
            <a:r>
              <a:rPr dirty="0" sz="3950"/>
              <a:t>Los</a:t>
            </a:r>
            <a:r>
              <a:rPr dirty="0" sz="3950" spc="-5"/>
              <a:t> </a:t>
            </a:r>
            <a:r>
              <a:rPr dirty="0" sz="3950"/>
              <a:t>ancianos</a:t>
            </a:r>
            <a:r>
              <a:rPr dirty="0" sz="3950" spc="-5"/>
              <a:t> </a:t>
            </a:r>
            <a:r>
              <a:rPr dirty="0" sz="3950"/>
              <a:t>usarán </a:t>
            </a:r>
            <a:r>
              <a:rPr dirty="0" sz="3950" spc="-25"/>
              <a:t>La </a:t>
            </a:r>
            <a:r>
              <a:rPr dirty="0" sz="3950" spc="-10"/>
              <a:t>Palabra</a:t>
            </a:r>
            <a:r>
              <a:rPr dirty="0" sz="3950" spc="-160"/>
              <a:t> </a:t>
            </a:r>
            <a:r>
              <a:rPr dirty="0" sz="3950"/>
              <a:t>de</a:t>
            </a:r>
            <a:r>
              <a:rPr dirty="0" sz="3950" spc="-155"/>
              <a:t> </a:t>
            </a:r>
            <a:r>
              <a:rPr dirty="0" sz="3950"/>
              <a:t>Verdad</a:t>
            </a:r>
            <a:r>
              <a:rPr dirty="0" sz="3950" spc="-155"/>
              <a:t> </a:t>
            </a:r>
            <a:r>
              <a:rPr dirty="0" sz="3950" spc="-10"/>
              <a:t>para:</a:t>
            </a:r>
            <a:endParaRPr sz="3950"/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32180" indent="-920115">
              <a:lnSpc>
                <a:spcPts val="4180"/>
              </a:lnSpc>
              <a:spcBef>
                <a:spcPts val="110"/>
              </a:spcBef>
              <a:buAutoNum type="alphaLcPeriod"/>
              <a:tabLst>
                <a:tab pos="932180" algn="l"/>
                <a:tab pos="932815" algn="l"/>
              </a:tabLst>
            </a:pPr>
            <a:r>
              <a:rPr dirty="0"/>
              <a:t>Predicar</a:t>
            </a:r>
            <a:r>
              <a:rPr dirty="0" spc="-70"/>
              <a:t> </a:t>
            </a:r>
            <a:r>
              <a:rPr dirty="0"/>
              <a:t>desde</a:t>
            </a:r>
            <a:r>
              <a:rPr dirty="0" spc="-60"/>
              <a:t> </a:t>
            </a:r>
            <a:r>
              <a:rPr dirty="0"/>
              <a:t>el</a:t>
            </a:r>
            <a:r>
              <a:rPr dirty="0" spc="-60"/>
              <a:t> </a:t>
            </a:r>
            <a:r>
              <a:rPr dirty="0" spc="-10"/>
              <a:t>púlpito.</a:t>
            </a:r>
          </a:p>
          <a:p>
            <a:pPr marL="932180" indent="-920115">
              <a:lnSpc>
                <a:spcPts val="4100"/>
              </a:lnSpc>
              <a:buAutoNum type="alphaLcPeriod"/>
              <a:tabLst>
                <a:tab pos="932180" algn="l"/>
                <a:tab pos="932815" algn="l"/>
              </a:tabLst>
            </a:pPr>
            <a:r>
              <a:rPr dirty="0"/>
              <a:t>Exaltar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Jesús.</a:t>
            </a:r>
          </a:p>
          <a:p>
            <a:pPr marL="932180" marR="280670" indent="-920115">
              <a:lnSpc>
                <a:spcPts val="4100"/>
              </a:lnSpc>
              <a:spcBef>
                <a:spcPts val="190"/>
              </a:spcBef>
              <a:buAutoNum type="alphaLcPeriod"/>
              <a:tabLst>
                <a:tab pos="932180" algn="l"/>
                <a:tab pos="932815" algn="l"/>
              </a:tabLst>
            </a:pPr>
            <a:r>
              <a:rPr dirty="0"/>
              <a:t>Incentivar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-5"/>
              <a:t> </a:t>
            </a:r>
            <a:r>
              <a:rPr dirty="0"/>
              <a:t>iglesia</a:t>
            </a:r>
            <a:r>
              <a:rPr dirty="0" spc="-5"/>
              <a:t> </a:t>
            </a:r>
            <a:r>
              <a:rPr dirty="0" spc="-25"/>
              <a:t>en </a:t>
            </a:r>
            <a:r>
              <a:rPr dirty="0"/>
              <a:t>el</a:t>
            </a:r>
            <a:r>
              <a:rPr dirty="0" spc="-5"/>
              <a:t> </a:t>
            </a:r>
            <a:r>
              <a:rPr dirty="0"/>
              <a:t>estudio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-5"/>
              <a:t> </a:t>
            </a:r>
            <a:r>
              <a:rPr dirty="0" spc="-10"/>
              <a:t>Biblia.</a:t>
            </a:r>
          </a:p>
          <a:p>
            <a:pPr marL="932180" indent="-920115">
              <a:lnSpc>
                <a:spcPts val="3990"/>
              </a:lnSpc>
              <a:buAutoNum type="alphaLcPeriod"/>
              <a:tabLst>
                <a:tab pos="932180" algn="l"/>
                <a:tab pos="932815" algn="l"/>
              </a:tabLst>
            </a:pPr>
            <a:r>
              <a:rPr dirty="0"/>
              <a:t>Realizar</a:t>
            </a:r>
            <a:r>
              <a:rPr dirty="0" spc="-65"/>
              <a:t> </a:t>
            </a:r>
            <a:r>
              <a:rPr dirty="0"/>
              <a:t>el</a:t>
            </a:r>
            <a:r>
              <a:rPr dirty="0" spc="-55"/>
              <a:t> </a:t>
            </a:r>
            <a:r>
              <a:rPr dirty="0"/>
              <a:t>culto</a:t>
            </a:r>
            <a:r>
              <a:rPr dirty="0" spc="-50"/>
              <a:t> </a:t>
            </a:r>
            <a:r>
              <a:rPr dirty="0" spc="-10"/>
              <a:t>familiar.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12" y="2384226"/>
            <a:ext cx="2643187" cy="44737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2413000"/>
            <a:ext cx="3898900" cy="9017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55800" y="1333500"/>
            <a:ext cx="5143500" cy="36703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365"/>
              </a:spcBef>
              <a:tabLst>
                <a:tab pos="2052320" algn="l"/>
              </a:tabLst>
            </a:pPr>
            <a:r>
              <a:rPr dirty="0" sz="6000">
                <a:solidFill>
                  <a:srgbClr val="094167"/>
                </a:solidFill>
                <a:latin typeface="Trebuchet MS"/>
                <a:cs typeface="Trebuchet MS"/>
              </a:rPr>
              <a:t>“</a:t>
            </a:r>
            <a:r>
              <a:rPr dirty="0" sz="6000" i="1">
                <a:solidFill>
                  <a:srgbClr val="094167"/>
                </a:solidFill>
                <a:latin typeface="Trebuchet MS"/>
                <a:cs typeface="Trebuchet MS"/>
              </a:rPr>
              <a:t>Procura</a:t>
            </a:r>
            <a:r>
              <a:rPr dirty="0" sz="60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6000" spc="-25" i="1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600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6600" spc="-10" b="1" i="1">
                <a:solidFill>
                  <a:srgbClr val="1D6EA1"/>
                </a:solidFill>
                <a:latin typeface="Trebuchet MS"/>
                <a:cs typeface="Trebuchet MS"/>
              </a:rPr>
              <a:t>diligencia</a:t>
            </a:r>
            <a:r>
              <a:rPr dirty="0" sz="6000" spc="-10" i="1">
                <a:solidFill>
                  <a:srgbClr val="094167"/>
                </a:solidFill>
                <a:latin typeface="Trebuchet MS"/>
                <a:cs typeface="Trebuchet MS"/>
              </a:rPr>
              <a:t>…”,</a:t>
            </a:r>
            <a:r>
              <a:rPr dirty="0" sz="60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6000">
                <a:solidFill>
                  <a:srgbClr val="094167"/>
                </a:solidFill>
                <a:latin typeface="Trebuchet MS"/>
                <a:cs typeface="Trebuchet MS"/>
              </a:rPr>
              <a:t>esto</a:t>
            </a:r>
            <a:r>
              <a:rPr dirty="0" sz="60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6000">
                <a:solidFill>
                  <a:srgbClr val="094167"/>
                </a:solidFill>
                <a:latin typeface="Trebuchet MS"/>
                <a:cs typeface="Trebuchet MS"/>
              </a:rPr>
              <a:t>dice</a:t>
            </a:r>
            <a:r>
              <a:rPr dirty="0" sz="60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6000" spc="-25">
                <a:solidFill>
                  <a:srgbClr val="094167"/>
                </a:solidFill>
                <a:latin typeface="Trebuchet MS"/>
                <a:cs typeface="Trebuchet MS"/>
              </a:rPr>
              <a:t>el </a:t>
            </a:r>
            <a:r>
              <a:rPr dirty="0" sz="6000" spc="-10">
                <a:solidFill>
                  <a:srgbClr val="094167"/>
                </a:solidFill>
                <a:latin typeface="Trebuchet MS"/>
                <a:cs typeface="Trebuchet MS"/>
              </a:rPr>
              <a:t>texto</a:t>
            </a:r>
            <a:r>
              <a:rPr dirty="0" sz="6000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6000" spc="-10">
                <a:solidFill>
                  <a:srgbClr val="094167"/>
                </a:solidFill>
                <a:latin typeface="Trebuchet MS"/>
                <a:cs typeface="Trebuchet MS"/>
              </a:rPr>
              <a:t>bíblico.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49400" y="660400"/>
            <a:ext cx="6210300" cy="1168400"/>
            <a:chOff x="1549400" y="660400"/>
            <a:chExt cx="6210300" cy="1168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4700" y="660400"/>
              <a:ext cx="5422900" cy="571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400" y="1257300"/>
              <a:ext cx="4864100" cy="571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7800" y="1358900"/>
              <a:ext cx="1231900" cy="4699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6700" y="533400"/>
            <a:ext cx="6217920" cy="12319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 indent="483234">
              <a:lnSpc>
                <a:spcPts val="4700"/>
              </a:lnSpc>
              <a:spcBef>
                <a:spcPts val="300"/>
              </a:spcBef>
              <a:tabLst>
                <a:tab pos="1639570" algn="l"/>
                <a:tab pos="2520315" algn="l"/>
                <a:tab pos="4387215" algn="l"/>
              </a:tabLst>
            </a:pPr>
            <a:r>
              <a:rPr dirty="0" sz="4000">
                <a:solidFill>
                  <a:srgbClr val="1D6EA1"/>
                </a:solidFill>
              </a:rPr>
              <a:t>Los</a:t>
            </a:r>
            <a:r>
              <a:rPr dirty="0" sz="4000" spc="-25">
                <a:solidFill>
                  <a:srgbClr val="1D6EA1"/>
                </a:solidFill>
              </a:rPr>
              <a:t> </a:t>
            </a:r>
            <a:r>
              <a:rPr dirty="0" sz="4000">
                <a:solidFill>
                  <a:srgbClr val="1D6EA1"/>
                </a:solidFill>
              </a:rPr>
              <a:t>ancianos</a:t>
            </a:r>
            <a:r>
              <a:rPr dirty="0" sz="4000" spc="-20">
                <a:solidFill>
                  <a:srgbClr val="1D6EA1"/>
                </a:solidFill>
              </a:rPr>
              <a:t> </a:t>
            </a:r>
            <a:r>
              <a:rPr dirty="0" sz="4000" spc="-25">
                <a:solidFill>
                  <a:srgbClr val="1D6EA1"/>
                </a:solidFill>
              </a:rPr>
              <a:t>de</a:t>
            </a:r>
            <a:r>
              <a:rPr dirty="0" sz="4000">
                <a:solidFill>
                  <a:srgbClr val="1D6EA1"/>
                </a:solidFill>
              </a:rPr>
              <a:t>	</a:t>
            </a:r>
            <a:r>
              <a:rPr dirty="0" sz="4000" spc="-10">
                <a:solidFill>
                  <a:srgbClr val="1D6EA1"/>
                </a:solidFill>
              </a:rPr>
              <a:t>iglesia deben</a:t>
            </a:r>
            <a:r>
              <a:rPr dirty="0" sz="4000">
                <a:solidFill>
                  <a:srgbClr val="1D6EA1"/>
                </a:solidFill>
              </a:rPr>
              <a:t>	</a:t>
            </a:r>
            <a:r>
              <a:rPr dirty="0" sz="4000" spc="-25">
                <a:solidFill>
                  <a:srgbClr val="1D6EA1"/>
                </a:solidFill>
              </a:rPr>
              <a:t>ser</a:t>
            </a:r>
            <a:r>
              <a:rPr dirty="0" sz="4000">
                <a:solidFill>
                  <a:srgbClr val="1D6EA1"/>
                </a:solidFill>
              </a:rPr>
              <a:t>	diligentes</a:t>
            </a:r>
            <a:r>
              <a:rPr dirty="0" sz="4000" spc="-35">
                <a:solidFill>
                  <a:srgbClr val="1D6EA1"/>
                </a:solidFill>
              </a:rPr>
              <a:t> para:</a:t>
            </a:r>
            <a:endParaRPr sz="4000"/>
          </a:p>
        </p:txBody>
      </p:sp>
      <p:sp>
        <p:nvSpPr>
          <p:cNvPr id="7" name="object 7" descr=""/>
          <p:cNvSpPr txBox="1"/>
          <p:nvPr/>
        </p:nvSpPr>
        <p:spPr>
          <a:xfrm>
            <a:off x="858639" y="2133600"/>
            <a:ext cx="7372350" cy="376936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60045" marR="377825" indent="-347980">
              <a:lnSpc>
                <a:spcPts val="4000"/>
              </a:lnSpc>
              <a:spcBef>
                <a:spcPts val="300"/>
              </a:spcBef>
              <a:buFont typeface="Arial"/>
              <a:buChar char="•"/>
              <a:tabLst>
                <a:tab pos="360045" algn="l"/>
                <a:tab pos="360680" algn="l"/>
                <a:tab pos="4156710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Cuidar</a:t>
            </a:r>
            <a:r>
              <a:rPr dirty="0" sz="3400" spc="-3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4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esmero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	las</a:t>
            </a:r>
            <a:r>
              <a:rPr dirty="0" sz="3400" spc="-20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ovejas</a:t>
            </a:r>
            <a:r>
              <a:rPr dirty="0" sz="3400" spc="-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 b="1" i="1">
                <a:solidFill>
                  <a:srgbClr val="094167"/>
                </a:solidFill>
                <a:latin typeface="Trebuchet MS"/>
                <a:cs typeface="Trebuchet MS"/>
              </a:rPr>
              <a:t>del</a:t>
            </a:r>
            <a:r>
              <a:rPr dirty="0" sz="3400" spc="-2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rebaño.</a:t>
            </a:r>
            <a:endParaRPr sz="3400">
              <a:latin typeface="Trebuchet MS"/>
              <a:cs typeface="Trebuchet MS"/>
            </a:endParaRPr>
          </a:p>
          <a:p>
            <a:pPr marL="360045" indent="-34798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Nutrir</a:t>
            </a:r>
            <a:r>
              <a:rPr dirty="0" sz="34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4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ovejas</a:t>
            </a:r>
            <a:r>
              <a:rPr dirty="0" sz="34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4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buen</a:t>
            </a:r>
            <a:r>
              <a:rPr dirty="0" sz="340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alimento</a:t>
            </a:r>
            <a:endParaRPr sz="3400">
              <a:latin typeface="Trebuchet MS"/>
              <a:cs typeface="Trebuchet MS"/>
            </a:endParaRPr>
          </a:p>
          <a:p>
            <a:pPr marL="360045" marR="219075" indent="-347980">
              <a:lnSpc>
                <a:spcPts val="4000"/>
              </a:lnSpc>
              <a:spcBef>
                <a:spcPts val="800"/>
              </a:spcBef>
              <a:buFont typeface="Arial"/>
              <a:buChar char="•"/>
              <a:tabLst>
                <a:tab pos="360045" algn="l"/>
                <a:tab pos="360680" algn="l"/>
                <a:tab pos="3577590" algn="l"/>
                <a:tab pos="4084320" algn="l"/>
                <a:tab pos="5243830" algn="l"/>
                <a:tab pos="5340985" algn="l"/>
                <a:tab pos="6649720" algn="l"/>
              </a:tabLst>
            </a:pP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Acudir</a:t>
            </a:r>
            <a:r>
              <a:rPr dirty="0" sz="340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presto</a:t>
            </a:r>
            <a:r>
              <a:rPr dirty="0" sz="34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40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llamado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		de </a:t>
            </a:r>
            <a:r>
              <a:rPr dirty="0" sz="3400" spc="-25" b="1" i="1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400" spc="-2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ovejas,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 cuando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400" spc="-35" b="1" i="1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débil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valido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	</a:t>
            </a:r>
            <a:r>
              <a:rPr dirty="0" sz="3400" spc="-25" b="1" i="1">
                <a:solidFill>
                  <a:srgbClr val="094167"/>
                </a:solidFill>
                <a:latin typeface="Trebuchet MS"/>
                <a:cs typeface="Trebuchet MS"/>
              </a:rPr>
              <a:t>de 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una</a:t>
            </a:r>
            <a:r>
              <a:rPr dirty="0" sz="3400" spc="-2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400" spc="-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ellas</a:t>
            </a:r>
            <a:r>
              <a:rPr dirty="0" sz="3400" spc="-5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b="1" i="1">
                <a:solidFill>
                  <a:srgbClr val="094167"/>
                </a:solidFill>
                <a:latin typeface="Trebuchet MS"/>
                <a:cs typeface="Trebuchet MS"/>
              </a:rPr>
              <a:t>indica</a:t>
            </a:r>
            <a:r>
              <a:rPr dirty="0" sz="3400" spc="-10" b="1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4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>
                <a:solidFill>
                  <a:srgbClr val="094167"/>
                </a:solidFill>
                <a:latin typeface="Trebuchet MS"/>
                <a:cs typeface="Trebuchet MS"/>
              </a:rPr>
              <a:t>está</a:t>
            </a:r>
            <a:r>
              <a:rPr dirty="0" sz="340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400" spc="-25">
                <a:solidFill>
                  <a:srgbClr val="094167"/>
                </a:solidFill>
                <a:latin typeface="Trebuchet MS"/>
                <a:cs typeface="Trebuchet MS"/>
              </a:rPr>
              <a:t>en </a:t>
            </a:r>
            <a:r>
              <a:rPr dirty="0" sz="3400" spc="-10">
                <a:solidFill>
                  <a:srgbClr val="094167"/>
                </a:solidFill>
                <a:latin typeface="Trebuchet MS"/>
                <a:cs typeface="Trebuchet MS"/>
              </a:rPr>
              <a:t>peligro.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3767" y="1045717"/>
            <a:ext cx="6811645" cy="476758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349885" marR="5080" indent="-337820">
              <a:lnSpc>
                <a:spcPts val="3900"/>
              </a:lnSpc>
              <a:spcBef>
                <a:spcPts val="345"/>
              </a:spcBef>
              <a:buFont typeface="Arial"/>
              <a:buChar char="•"/>
              <a:tabLst>
                <a:tab pos="349250" algn="l"/>
                <a:tab pos="350520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Buscar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ovejas</a:t>
            </a:r>
            <a:r>
              <a:rPr dirty="0" sz="3350" spc="-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extraviadas </a:t>
            </a:r>
            <a:r>
              <a:rPr dirty="0" sz="3350" spc="-25" i="1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350" spc="-2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han</a:t>
            </a:r>
            <a:r>
              <a:rPr dirty="0" sz="33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dejado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llegar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al </a:t>
            </a:r>
            <a:r>
              <a:rPr dirty="0" sz="3350" spc="-10" i="1">
                <a:solidFill>
                  <a:srgbClr val="094167"/>
                </a:solidFill>
                <a:latin typeface="Trebuchet MS"/>
                <a:cs typeface="Trebuchet MS"/>
              </a:rPr>
              <a:t>rebaño.</a:t>
            </a:r>
            <a:endParaRPr sz="3350">
              <a:latin typeface="Trebuchet MS"/>
              <a:cs typeface="Trebuchet MS"/>
            </a:endParaRPr>
          </a:p>
          <a:p>
            <a:pPr marL="349885" indent="-337820">
              <a:lnSpc>
                <a:spcPts val="3960"/>
              </a:lnSpc>
              <a:spcBef>
                <a:spcPts val="470"/>
              </a:spcBef>
              <a:buFont typeface="Arial"/>
              <a:buChar char="•"/>
              <a:tabLst>
                <a:tab pos="349250" algn="l"/>
                <a:tab pos="350520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Anunciar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tiempo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cuando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25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endParaRPr sz="3350">
              <a:latin typeface="Trebuchet MS"/>
              <a:cs typeface="Trebuchet MS"/>
            </a:endParaRPr>
          </a:p>
          <a:p>
            <a:pPr marL="349885">
              <a:lnSpc>
                <a:spcPts val="3960"/>
              </a:lnSpc>
            </a:pP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peligro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se acerca</a:t>
            </a:r>
            <a:r>
              <a:rPr dirty="0" sz="3350" spc="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al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 i="1">
                <a:solidFill>
                  <a:srgbClr val="094167"/>
                </a:solidFill>
                <a:latin typeface="Trebuchet MS"/>
                <a:cs typeface="Trebuchet MS"/>
              </a:rPr>
              <a:t>redil.</a:t>
            </a:r>
            <a:endParaRPr sz="3350">
              <a:latin typeface="Trebuchet MS"/>
              <a:cs typeface="Trebuchet MS"/>
            </a:endParaRPr>
          </a:p>
          <a:p>
            <a:pPr marL="349885" marR="243840" indent="-337820">
              <a:lnSpc>
                <a:spcPts val="3900"/>
              </a:lnSpc>
              <a:spcBef>
                <a:spcPts val="810"/>
              </a:spcBef>
              <a:buFont typeface="Arial"/>
              <a:buChar char="•"/>
              <a:tabLst>
                <a:tab pos="349250" algn="l"/>
                <a:tab pos="350520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Brindar</a:t>
            </a:r>
            <a:r>
              <a:rPr dirty="0" sz="3350" spc="-1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atención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cuidadosa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25">
                <a:solidFill>
                  <a:srgbClr val="094167"/>
                </a:solidFill>
                <a:latin typeface="Trebuchet MS"/>
                <a:cs typeface="Trebuchet MS"/>
              </a:rPr>
              <a:t>las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ovejas</a:t>
            </a:r>
            <a:r>
              <a:rPr dirty="0" sz="3350" spc="-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débiles o </a:t>
            </a:r>
            <a:r>
              <a:rPr dirty="0" sz="3350" spc="-10">
                <a:solidFill>
                  <a:srgbClr val="094167"/>
                </a:solidFill>
                <a:latin typeface="Trebuchet MS"/>
                <a:cs typeface="Trebuchet MS"/>
              </a:rPr>
              <a:t>enfermas.</a:t>
            </a:r>
            <a:endParaRPr sz="3350">
              <a:latin typeface="Trebuchet MS"/>
              <a:cs typeface="Trebuchet MS"/>
            </a:endParaRPr>
          </a:p>
          <a:p>
            <a:pPr marL="349885" marR="436880" indent="-337820">
              <a:lnSpc>
                <a:spcPts val="3900"/>
              </a:lnSpc>
              <a:spcBef>
                <a:spcPts val="695"/>
              </a:spcBef>
              <a:buFont typeface="Arial"/>
              <a:buChar char="•"/>
              <a:tabLst>
                <a:tab pos="349250" algn="l"/>
                <a:tab pos="350520" algn="l"/>
              </a:tabLst>
            </a:pP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Velar</a:t>
            </a:r>
            <a:r>
              <a:rPr dirty="0" sz="335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por</a:t>
            </a:r>
            <a:r>
              <a:rPr dirty="0" sz="335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35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>
                <a:solidFill>
                  <a:srgbClr val="094167"/>
                </a:solidFill>
                <a:latin typeface="Trebuchet MS"/>
                <a:cs typeface="Trebuchet MS"/>
              </a:rPr>
              <a:t>ovejas</a:t>
            </a:r>
            <a:r>
              <a:rPr dirty="0" sz="335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pequeñas</a:t>
            </a:r>
            <a:r>
              <a:rPr dirty="0" sz="3350" spc="-50" i="1">
                <a:solidFill>
                  <a:srgbClr val="094167"/>
                </a:solidFill>
                <a:latin typeface="Trebuchet MS"/>
                <a:cs typeface="Trebuchet MS"/>
              </a:rPr>
              <a:t> y</a:t>
            </a:r>
            <a:r>
              <a:rPr dirty="0" sz="3350" spc="-5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dedicarles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tiempo</a:t>
            </a:r>
            <a:r>
              <a:rPr dirty="0" sz="335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i="1">
                <a:solidFill>
                  <a:srgbClr val="094167"/>
                </a:solidFill>
                <a:latin typeface="Trebuchet MS"/>
                <a:cs typeface="Trebuchet MS"/>
              </a:rPr>
              <a:t>a</a:t>
            </a:r>
            <a:r>
              <a:rPr dirty="0" sz="335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50" spc="-10" i="1">
                <a:solidFill>
                  <a:srgbClr val="094167"/>
                </a:solidFill>
                <a:latin typeface="Trebuchet MS"/>
                <a:cs typeface="Trebuchet MS"/>
              </a:rPr>
              <a:t>ellas también.</a:t>
            </a:r>
            <a:endParaRPr sz="3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16761" y="1308994"/>
            <a:ext cx="7203440" cy="408368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44805" marR="362585" indent="-332740">
              <a:lnSpc>
                <a:spcPts val="3790"/>
              </a:lnSpc>
              <a:spcBef>
                <a:spcPts val="36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dirty="0" sz="3300" spc="-55">
                <a:solidFill>
                  <a:srgbClr val="094167"/>
                </a:solidFill>
                <a:latin typeface="Trebuchet MS"/>
                <a:cs typeface="Trebuchet MS"/>
              </a:rPr>
              <a:t>Cumplir,</a:t>
            </a:r>
            <a:r>
              <a:rPr dirty="0" sz="3300" spc="-1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de</a:t>
            </a:r>
            <a:r>
              <a:rPr dirty="0" sz="3300" spc="-114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forma</a:t>
            </a:r>
            <a:r>
              <a:rPr dirty="0" sz="3300" spc="-12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integral,</a:t>
            </a:r>
            <a:r>
              <a:rPr dirty="0" sz="3300" spc="-114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25">
                <a:solidFill>
                  <a:srgbClr val="094167"/>
                </a:solidFill>
                <a:latin typeface="Trebuchet MS"/>
                <a:cs typeface="Trebuchet MS"/>
              </a:rPr>
              <a:t>la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misión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se</a:t>
            </a:r>
            <a:r>
              <a:rPr dirty="0" sz="330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le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ha</a:t>
            </a:r>
            <a:r>
              <a:rPr dirty="0" sz="3300" spc="-5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encomendado.</a:t>
            </a:r>
            <a:endParaRPr sz="3300">
              <a:latin typeface="Trebuchet MS"/>
              <a:cs typeface="Trebuchet MS"/>
            </a:endParaRPr>
          </a:p>
          <a:p>
            <a:pPr marL="344805" marR="5080" indent="-332740">
              <a:lnSpc>
                <a:spcPts val="3800"/>
              </a:lnSpc>
              <a:spcBef>
                <a:spcPts val="70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Escudriñar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las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Escrituras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encontrar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alimento</a:t>
            </a:r>
            <a:r>
              <a:rPr dirty="0" sz="3300" spc="-10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adecuado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para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300" spc="-10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redil.</a:t>
            </a:r>
            <a:endParaRPr sz="3300">
              <a:latin typeface="Trebuchet MS"/>
              <a:cs typeface="Trebuchet MS"/>
            </a:endParaRPr>
          </a:p>
          <a:p>
            <a:pPr marL="344805" marR="80010" indent="-332740">
              <a:lnSpc>
                <a:spcPts val="3800"/>
              </a:lnSpc>
              <a:spcBef>
                <a:spcPts val="70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30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oración</a:t>
            </a:r>
            <a:r>
              <a:rPr dirty="0" sz="330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30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la</a:t>
            </a:r>
            <a:r>
              <a:rPr dirty="0" sz="330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comunión</a:t>
            </a:r>
            <a:r>
              <a:rPr dirty="0" sz="330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con</a:t>
            </a:r>
            <a:r>
              <a:rPr dirty="0" sz="3300" spc="-8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Dios,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quien</a:t>
            </a:r>
            <a:r>
              <a:rPr dirty="0" sz="3300" spc="-6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es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que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nos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puede</a:t>
            </a:r>
            <a:r>
              <a:rPr dirty="0" sz="3300" spc="-6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capacitar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y</a:t>
            </a:r>
            <a:r>
              <a:rPr dirty="0" sz="330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orientar</a:t>
            </a:r>
            <a:r>
              <a:rPr dirty="0" sz="3300" spc="-7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3300" spc="-75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>
                <a:solidFill>
                  <a:srgbClr val="094167"/>
                </a:solidFill>
                <a:latin typeface="Trebuchet MS"/>
                <a:cs typeface="Trebuchet MS"/>
              </a:rPr>
              <a:t>este</a:t>
            </a:r>
            <a:r>
              <a:rPr dirty="0" sz="3300" spc="-70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3300" spc="-10">
                <a:solidFill>
                  <a:srgbClr val="094167"/>
                </a:solidFill>
                <a:latin typeface="Trebuchet MS"/>
                <a:cs typeface="Trebuchet MS"/>
              </a:rPr>
              <a:t>importante trabajo.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65659" y="2349500"/>
            <a:ext cx="5782945" cy="32385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16559" marR="5080" indent="-404495">
              <a:lnSpc>
                <a:spcPct val="97000"/>
              </a:lnSpc>
              <a:spcBef>
                <a:spcPts val="254"/>
              </a:spcBef>
              <a:buFont typeface="Arial"/>
              <a:buChar char="•"/>
              <a:tabLst>
                <a:tab pos="441959" algn="l"/>
                <a:tab pos="442595" algn="l"/>
                <a:tab pos="1064260" algn="l"/>
              </a:tabLst>
            </a:pP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“La</a:t>
            </a:r>
            <a:r>
              <a:rPr dirty="0" sz="4400" spc="-1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pereza</a:t>
            </a:r>
            <a:r>
              <a:rPr dirty="0" sz="4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hace</a:t>
            </a:r>
            <a:r>
              <a:rPr dirty="0" sz="4400" spc="-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20" i="1">
                <a:solidFill>
                  <a:srgbClr val="094167"/>
                </a:solidFill>
                <a:latin typeface="Trebuchet MS"/>
                <a:cs typeface="Trebuchet MS"/>
              </a:rPr>
              <a:t>caer</a:t>
            </a:r>
            <a:r>
              <a:rPr dirty="0" sz="4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en</a:t>
            </a:r>
            <a:r>
              <a:rPr dirty="0" sz="4400" spc="-3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profundo</a:t>
            </a:r>
            <a:r>
              <a:rPr dirty="0" sz="4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sueño,</a:t>
            </a:r>
            <a:r>
              <a:rPr dirty="0" sz="4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50" i="1">
                <a:solidFill>
                  <a:srgbClr val="094167"/>
                </a:solidFill>
                <a:latin typeface="Trebuchet MS"/>
                <a:cs typeface="Trebuchet MS"/>
              </a:rPr>
              <a:t>y </a:t>
            </a:r>
            <a:r>
              <a:rPr dirty="0" sz="4400" spc="-25" i="1">
                <a:solidFill>
                  <a:srgbClr val="094167"/>
                </a:solidFill>
                <a:latin typeface="Trebuchet MS"/>
                <a:cs typeface="Trebuchet MS"/>
              </a:rPr>
              <a:t>el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	alma</a:t>
            </a:r>
            <a:r>
              <a:rPr dirty="0" sz="4400" spc="-15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10" i="1">
                <a:solidFill>
                  <a:srgbClr val="094167"/>
                </a:solidFill>
                <a:latin typeface="Trebuchet MS"/>
                <a:cs typeface="Trebuchet MS"/>
              </a:rPr>
              <a:t>negligente </a:t>
            </a:r>
            <a:r>
              <a:rPr dirty="0" sz="4400" i="1">
                <a:solidFill>
                  <a:srgbClr val="094167"/>
                </a:solidFill>
                <a:latin typeface="Trebuchet MS"/>
                <a:cs typeface="Trebuchet MS"/>
              </a:rPr>
              <a:t>padecerá</a:t>
            </a:r>
            <a:r>
              <a:rPr dirty="0" sz="4400" spc="-20" i="1">
                <a:solidFill>
                  <a:srgbClr val="094167"/>
                </a:solidFill>
                <a:latin typeface="Trebuchet MS"/>
                <a:cs typeface="Trebuchet MS"/>
              </a:rPr>
              <a:t> </a:t>
            </a:r>
            <a:r>
              <a:rPr dirty="0" sz="4400" spc="-10" i="1">
                <a:solidFill>
                  <a:srgbClr val="094167"/>
                </a:solidFill>
                <a:latin typeface="Trebuchet MS"/>
                <a:cs typeface="Trebuchet MS"/>
              </a:rPr>
              <a:t>hambre”. </a:t>
            </a:r>
            <a:r>
              <a:rPr dirty="0" sz="4000" i="1">
                <a:solidFill>
                  <a:srgbClr val="FF0000"/>
                </a:solidFill>
                <a:latin typeface="Trebuchet MS"/>
                <a:cs typeface="Trebuchet MS"/>
              </a:rPr>
              <a:t>Proverbios</a:t>
            </a:r>
            <a:r>
              <a:rPr dirty="0" sz="4000" spc="-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4000" spc="-20" i="1">
                <a:solidFill>
                  <a:srgbClr val="FF0000"/>
                </a:solidFill>
                <a:latin typeface="Trebuchet MS"/>
                <a:cs typeface="Trebuchet MS"/>
              </a:rPr>
              <a:t>19:15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000" y="1117600"/>
            <a:ext cx="6832600" cy="469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1600" y="1714500"/>
            <a:ext cx="4318000" cy="571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990600"/>
            <a:ext cx="6814184" cy="12319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82700" marR="5080" indent="-1270000">
              <a:lnSpc>
                <a:spcPts val="4700"/>
              </a:lnSpc>
              <a:spcBef>
                <a:spcPts val="300"/>
              </a:spcBef>
              <a:tabLst>
                <a:tab pos="2515870" algn="l"/>
                <a:tab pos="3255645" algn="l"/>
              </a:tabLst>
            </a:pPr>
            <a:r>
              <a:rPr dirty="0" sz="4000">
                <a:solidFill>
                  <a:srgbClr val="612D85"/>
                </a:solidFill>
              </a:rPr>
              <a:t>La</a:t>
            </a:r>
            <a:r>
              <a:rPr dirty="0" sz="4000" spc="-35">
                <a:solidFill>
                  <a:srgbClr val="612D85"/>
                </a:solidFill>
              </a:rPr>
              <a:t> </a:t>
            </a:r>
            <a:r>
              <a:rPr dirty="0" sz="4000">
                <a:solidFill>
                  <a:srgbClr val="612D85"/>
                </a:solidFill>
              </a:rPr>
              <a:t>Biblia</a:t>
            </a:r>
            <a:r>
              <a:rPr dirty="0" sz="4000" spc="-35">
                <a:solidFill>
                  <a:srgbClr val="612D85"/>
                </a:solidFill>
              </a:rPr>
              <a:t> </a:t>
            </a:r>
            <a:r>
              <a:rPr dirty="0" sz="4000">
                <a:solidFill>
                  <a:srgbClr val="612D85"/>
                </a:solidFill>
              </a:rPr>
              <a:t>nos</a:t>
            </a:r>
            <a:r>
              <a:rPr dirty="0" sz="4000" spc="-35">
                <a:solidFill>
                  <a:srgbClr val="612D85"/>
                </a:solidFill>
              </a:rPr>
              <a:t> </a:t>
            </a:r>
            <a:r>
              <a:rPr dirty="0" sz="4000">
                <a:solidFill>
                  <a:srgbClr val="612D85"/>
                </a:solidFill>
              </a:rPr>
              <a:t>alerta</a:t>
            </a:r>
            <a:r>
              <a:rPr dirty="0" sz="4000" spc="-35">
                <a:solidFill>
                  <a:srgbClr val="612D85"/>
                </a:solidFill>
              </a:rPr>
              <a:t> </a:t>
            </a:r>
            <a:r>
              <a:rPr dirty="0" sz="4000">
                <a:solidFill>
                  <a:srgbClr val="612D85"/>
                </a:solidFill>
              </a:rPr>
              <a:t>contra</a:t>
            </a:r>
            <a:r>
              <a:rPr dirty="0" sz="4000" spc="-30">
                <a:solidFill>
                  <a:srgbClr val="612D85"/>
                </a:solidFill>
              </a:rPr>
              <a:t> </a:t>
            </a:r>
            <a:r>
              <a:rPr dirty="0" sz="4000" spc="-25">
                <a:solidFill>
                  <a:srgbClr val="612D85"/>
                </a:solidFill>
              </a:rPr>
              <a:t>la </a:t>
            </a:r>
            <a:r>
              <a:rPr dirty="0" sz="4000" spc="-10">
                <a:solidFill>
                  <a:srgbClr val="612D85"/>
                </a:solidFill>
              </a:rPr>
              <a:t>falta</a:t>
            </a:r>
            <a:r>
              <a:rPr dirty="0" sz="4000">
                <a:solidFill>
                  <a:srgbClr val="612D85"/>
                </a:solidFill>
              </a:rPr>
              <a:t>	</a:t>
            </a:r>
            <a:r>
              <a:rPr dirty="0" sz="4000" spc="-25">
                <a:solidFill>
                  <a:srgbClr val="612D85"/>
                </a:solidFill>
              </a:rPr>
              <a:t>de</a:t>
            </a:r>
            <a:r>
              <a:rPr dirty="0" sz="4000">
                <a:solidFill>
                  <a:srgbClr val="612D85"/>
                </a:solidFill>
              </a:rPr>
              <a:t>	</a:t>
            </a:r>
            <a:r>
              <a:rPr dirty="0" sz="4000" spc="-10">
                <a:solidFill>
                  <a:srgbClr val="612D85"/>
                </a:solidFill>
              </a:rPr>
              <a:t>diligencia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2Aspamac</dc:title>
  <dcterms:created xsi:type="dcterms:W3CDTF">2022-11-30T14:37:00Z</dcterms:created>
  <dcterms:modified xsi:type="dcterms:W3CDTF">2022-11-30T14:37:00Z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2016-02-04T00:00:00Z</vt:filetime>
  </property>
  <property fmtid="{D5CDD505-2E9C-101B-9397-08002B2CF9AE}" pid="3" name="Creator">
    <vt:lpwstr>Keynote</vt:lpwstr>
  </property>
  <property fmtid="{D5CDD505-2E9C-101B-9397-08002B2CF9AE}" pid="4" name="LastSaved">
    <vt:filetime>2022-11-30T00:00:00Z</vt:filetime>
  </property>
  <property fmtid="{D5CDD505-2E9C-101B-9397-08002B2CF9AE}" pid="5" name="Producer">
    <vt:lpwstr>Mac OS X 10.10.5 Quartz PDFContext</vt:lpwstr>
  </property>
</Properties>
</file>